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3"/>
  </p:notesMasterIdLst>
  <p:sldIdLst>
    <p:sldId id="256" r:id="rId2"/>
    <p:sldId id="287" r:id="rId3"/>
    <p:sldId id="263" r:id="rId4"/>
    <p:sldId id="283" r:id="rId5"/>
    <p:sldId id="284" r:id="rId6"/>
    <p:sldId id="285" r:id="rId7"/>
    <p:sldId id="257" r:id="rId8"/>
    <p:sldId id="262" r:id="rId9"/>
    <p:sldId id="258" r:id="rId10"/>
    <p:sldId id="290" r:id="rId11"/>
    <p:sldId id="264" r:id="rId12"/>
    <p:sldId id="291" r:id="rId13"/>
    <p:sldId id="265" r:id="rId14"/>
    <p:sldId id="273" r:id="rId15"/>
    <p:sldId id="274" r:id="rId16"/>
    <p:sldId id="275" r:id="rId17"/>
    <p:sldId id="280" r:id="rId18"/>
    <p:sldId id="282" r:id="rId19"/>
    <p:sldId id="276" r:id="rId20"/>
    <p:sldId id="272" r:id="rId21"/>
    <p:sldId id="260" r:id="rId22"/>
    <p:sldId id="268" r:id="rId23"/>
    <p:sldId id="269" r:id="rId24"/>
    <p:sldId id="266" r:id="rId25"/>
    <p:sldId id="267" r:id="rId26"/>
    <p:sldId id="261" r:id="rId27"/>
    <p:sldId id="279" r:id="rId28"/>
    <p:sldId id="270" r:id="rId29"/>
    <p:sldId id="271" r:id="rId30"/>
    <p:sldId id="277" r:id="rId31"/>
    <p:sldId id="27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44657" autoAdjust="0"/>
  </p:normalViewPr>
  <p:slideViewPr>
    <p:cSldViewPr snapToGrid="0" snapToObjects="1">
      <p:cViewPr varScale="1">
        <p:scale>
          <a:sx n="47" d="100"/>
          <a:sy n="47" d="100"/>
        </p:scale>
        <p:origin x="-936" y="-104"/>
      </p:cViewPr>
      <p:guideLst>
        <p:guide orient="horz" pos="2160"/>
        <p:guide pos="2880"/>
      </p:guideLst>
    </p:cSldViewPr>
  </p:slideViewPr>
  <p:notesTextViewPr>
    <p:cViewPr>
      <p:scale>
        <a:sx n="100" d="100"/>
        <a:sy n="100" d="100"/>
      </p:scale>
      <p:origin x="0" y="120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pict"/></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ict"/><Relationship Id="rId2" Type="http://schemas.openxmlformats.org/officeDocument/2006/relationships/image" Target="../media/image5.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ict"/><Relationship Id="rId2" Type="http://schemas.openxmlformats.org/officeDocument/2006/relationships/image" Target="../media/image7.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ict"/><Relationship Id="rId2" Type="http://schemas.openxmlformats.org/officeDocument/2006/relationships/image" Target="../media/image9.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ict"/><Relationship Id="rId2" Type="http://schemas.openxmlformats.org/officeDocument/2006/relationships/image" Target="../media/image11.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91B9A-F1BC-C749-A31D-746938AEEA3D}" type="datetimeFigureOut">
              <a:rPr lang="en-US" smtClean="0"/>
              <a:t>12/12/11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AE400-52EC-9445-B28E-E7FD4C590CA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is </a:t>
            </a:r>
            <a:r>
              <a:rPr lang="en-US" baseline="0" dirty="0" smtClean="0"/>
              <a:t>a further study of the </a:t>
            </a:r>
            <a:r>
              <a:rPr lang="en-US" baseline="0" dirty="0" err="1" smtClean="0"/>
              <a:t>ISDs</a:t>
            </a:r>
            <a:r>
              <a:rPr lang="en-US" baseline="0" dirty="0" smtClean="0"/>
              <a:t> following what Johns has presented.</a:t>
            </a:r>
          </a:p>
          <a:p>
            <a:endParaRPr lang="en-US" baseline="0" dirty="0" smtClean="0"/>
          </a:p>
          <a:p>
            <a:r>
              <a:rPr lang="en-US" baseline="0" dirty="0" smtClean="0"/>
              <a:t>You will recall that the Inter-group Cohesion Index is the only index for which  no obvious causal relationship has been demonstrated with any of the 3 outcome measures, that is </a:t>
            </a:r>
            <a:r>
              <a:rPr lang="en-US" baseline="0" dirty="0" err="1" smtClean="0"/>
              <a:t>gdp</a:t>
            </a:r>
            <a:r>
              <a:rPr lang="en-US" baseline="0" dirty="0" smtClean="0"/>
              <a:t> per capita, the HDI and </a:t>
            </a:r>
            <a:r>
              <a:rPr lang="en-US" baseline="0" dirty="0" err="1" smtClean="0"/>
              <a:t>Gini</a:t>
            </a:r>
            <a:r>
              <a:rPr lang="en-US" baseline="0" dirty="0" smtClean="0"/>
              <a:t>.</a:t>
            </a:r>
          </a:p>
          <a:p>
            <a:endParaRPr lang="en-US" baseline="0" dirty="0" smtClean="0"/>
          </a:p>
          <a:p>
            <a:r>
              <a:rPr lang="en-US" baseline="0" dirty="0" smtClean="0"/>
              <a:t>We will now take a further look.</a:t>
            </a:r>
          </a:p>
          <a:p>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 closer inspection of the patterns, it appears that there could in fact be two peaks. Countries can be roughly divided into two groups, one whose cohesion index scores peaked around 1995; the other that </a:t>
            </a:r>
            <a:r>
              <a:rPr lang="en-US" baseline="0" dirty="0" err="1" smtClean="0"/>
              <a:t>peakerd</a:t>
            </a:r>
            <a:r>
              <a:rPr lang="en-US" baseline="0" dirty="0" smtClean="0"/>
              <a:t> around 2010.</a:t>
            </a:r>
          </a:p>
          <a:p>
            <a:endParaRPr lang="en-US" baseline="0" dirty="0" smtClean="0"/>
          </a:p>
          <a:p>
            <a:r>
              <a:rPr lang="en-US" baseline="0" dirty="0" smtClean="0"/>
              <a:t> Recall that the </a:t>
            </a:r>
            <a:r>
              <a:rPr lang="en-US" baseline="0" dirty="0" err="1" smtClean="0"/>
              <a:t>ISDs</a:t>
            </a:r>
            <a:r>
              <a:rPr lang="en-US" baseline="0" dirty="0" smtClean="0"/>
              <a:t> are only presented every 5 years. So the timing is not exact.</a:t>
            </a:r>
          </a:p>
          <a:p>
            <a:endParaRPr lang="en-US" baseline="0" dirty="0" smtClean="0"/>
          </a:p>
          <a:p>
            <a:r>
              <a:rPr lang="en-US" baseline="0" dirty="0" smtClean="0"/>
              <a:t>For convenience of presentation and for reasons that will become clear, we further divide the countries into income groups.</a:t>
            </a:r>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4 columns</a:t>
            </a:r>
            <a:r>
              <a:rPr lang="en-US" baseline="0" dirty="0" smtClean="0"/>
              <a:t> represent the 4 income groups according to the World Bank criteria for 2010.</a:t>
            </a:r>
          </a:p>
          <a:p>
            <a:endParaRPr lang="en-US" dirty="0" smtClean="0"/>
          </a:p>
          <a:p>
            <a:r>
              <a:rPr lang="en-US" dirty="0" smtClean="0"/>
              <a:t>Here are the observations:</a:t>
            </a:r>
          </a:p>
          <a:p>
            <a:endParaRPr lang="en-US" dirty="0" smtClean="0"/>
          </a:p>
          <a:p>
            <a:pPr lvl="0"/>
            <a:r>
              <a:rPr lang="en-GB" sz="1200" kern="1200" dirty="0" smtClean="0">
                <a:solidFill>
                  <a:schemeClr val="tx1"/>
                </a:solidFill>
                <a:latin typeface="+mn-lt"/>
                <a:ea typeface="+mn-ea"/>
                <a:cs typeface="+mn-cs"/>
              </a:rPr>
              <a:t>More countries peaked around 1995 (</a:t>
            </a:r>
            <a:r>
              <a:rPr lang="en-GB" sz="1200" i="1" kern="1200" dirty="0" err="1" smtClean="0">
                <a:solidFill>
                  <a:schemeClr val="tx1"/>
                </a:solidFill>
                <a:latin typeface="+mn-lt"/>
                <a:ea typeface="+mn-ea"/>
                <a:cs typeface="+mn-cs"/>
              </a:rPr>
              <a:t>n</a:t>
            </a:r>
            <a:r>
              <a:rPr lang="en-GB" sz="1200" i="1" kern="1200" dirty="0" smtClean="0">
                <a:solidFill>
                  <a:schemeClr val="tx1"/>
                </a:solidFill>
                <a:latin typeface="+mn-lt"/>
                <a:ea typeface="+mn-ea"/>
                <a:cs typeface="+mn-cs"/>
              </a:rPr>
              <a:t>=70 out of 119</a:t>
            </a:r>
            <a:r>
              <a:rPr lang="en-GB" sz="1200" kern="1200" dirty="0" smtClean="0">
                <a:solidFill>
                  <a:schemeClr val="tx1"/>
                </a:solidFill>
                <a:latin typeface="+mn-lt"/>
                <a:ea typeface="+mn-ea"/>
                <a:cs typeface="+mn-cs"/>
              </a:rPr>
              <a:t>) than any other data point year (middle income countries feature disproportionately in this group, notably from Latin America);</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Most Asian countries in the data set regardless of income group peaked around 1995, except China, Japan and Pakistan whose index scores peaked around 2000.</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Of the countries that peaked around 2000 (</a:t>
            </a:r>
            <a:r>
              <a:rPr lang="en-GB" sz="1200" i="1" kern="1200" dirty="0" err="1" smtClean="0">
                <a:solidFill>
                  <a:schemeClr val="tx1"/>
                </a:solidFill>
                <a:latin typeface="+mn-lt"/>
                <a:ea typeface="+mn-ea"/>
                <a:cs typeface="+mn-cs"/>
              </a:rPr>
              <a:t>n</a:t>
            </a:r>
            <a:r>
              <a:rPr lang="en-GB" sz="1200" i="1" kern="1200" dirty="0" smtClean="0">
                <a:solidFill>
                  <a:schemeClr val="tx1"/>
                </a:solidFill>
                <a:latin typeface="+mn-lt"/>
                <a:ea typeface="+mn-ea"/>
                <a:cs typeface="+mn-cs"/>
              </a:rPr>
              <a:t>=31</a:t>
            </a:r>
            <a:r>
              <a:rPr lang="en-GB" sz="1200" kern="1200" dirty="0" smtClean="0">
                <a:solidFill>
                  <a:schemeClr val="tx1"/>
                </a:solidFill>
                <a:latin typeface="+mn-lt"/>
                <a:ea typeface="+mn-ea"/>
                <a:cs typeface="+mn-cs"/>
              </a:rPr>
              <a:t>), high income countries feature disproportionately (in particular, those</a:t>
            </a:r>
            <a:r>
              <a:rPr lang="en-GB" sz="1200" kern="1200" baseline="0" dirty="0" smtClean="0">
                <a:solidFill>
                  <a:schemeClr val="tx1"/>
                </a:solidFill>
                <a:latin typeface="+mn-lt"/>
                <a:ea typeface="+mn-ea"/>
                <a:cs typeface="+mn-cs"/>
              </a:rPr>
              <a:t> from</a:t>
            </a:r>
            <a:r>
              <a:rPr lang="en-GB" sz="1200" kern="1200" dirty="0" smtClean="0">
                <a:solidFill>
                  <a:schemeClr val="tx1"/>
                </a:solidFill>
                <a:latin typeface="+mn-lt"/>
                <a:ea typeface="+mn-ea"/>
                <a:cs typeface="+mn-cs"/>
              </a:rPr>
              <a:t> Europe);</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The group of countries that peaked around 2005 (</a:t>
            </a:r>
            <a:r>
              <a:rPr lang="en-GB" sz="1200" i="1" kern="1200" dirty="0" err="1" smtClean="0">
                <a:solidFill>
                  <a:schemeClr val="tx1"/>
                </a:solidFill>
                <a:latin typeface="+mn-lt"/>
                <a:ea typeface="+mn-ea"/>
                <a:cs typeface="+mn-cs"/>
              </a:rPr>
              <a:t>n</a:t>
            </a:r>
            <a:r>
              <a:rPr lang="en-GB" sz="1200" i="1" kern="1200" dirty="0" smtClean="0">
                <a:solidFill>
                  <a:schemeClr val="tx1"/>
                </a:solidFill>
                <a:latin typeface="+mn-lt"/>
                <a:ea typeface="+mn-ea"/>
                <a:cs typeface="+mn-cs"/>
              </a:rPr>
              <a:t>=18</a:t>
            </a:r>
            <a:r>
              <a:rPr lang="en-GB" sz="1200" kern="1200" dirty="0" smtClean="0">
                <a:solidFill>
                  <a:schemeClr val="tx1"/>
                </a:solidFill>
                <a:latin typeface="+mn-lt"/>
                <a:ea typeface="+mn-ea"/>
                <a:cs typeface="+mn-cs"/>
              </a:rPr>
              <a:t>) contained a significant proportion of countries that might be considered to have long term instability challenges in the 1990s, including Afghanistan, Somalia, Zimbabwe, Sudan, Algeria, Macedonia FYR and Israel.   </a:t>
            </a:r>
          </a:p>
          <a:p>
            <a:pPr lvl="0"/>
            <a:endParaRPr lang="en-GB" sz="1200" kern="1200" baseline="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kern="1200" dirty="0" smtClean="0">
                <a:solidFill>
                  <a:schemeClr val="tx1"/>
                </a:solidFill>
                <a:latin typeface="+mn-lt"/>
                <a:ea typeface="+mn-ea"/>
                <a:cs typeface="+mn-cs"/>
              </a:rPr>
              <a:t>As we look for phenomena that might have influenced the empirically observed declines in the Cohesion ISD affecting a significant number of countries in different regions of the world, we turn our attention to ‘extreme’ events between 1995 and 2005. We will attempt to link these events to global/regional impacts on the exercise of human agency in terms of both perceptions and actions. Finally we will reflect on why these events might be related to underlying structural pressures on social cohesion – rather as earthquakes are caused by movements of tectonic plates under the earth’s crust.</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While most countries exhibit increases in Cohesion ISD scores from 1990 to 1995 or 2000 or even 2005, no country seems exempt from the eventual decline to a lower score in 2010. We have identified three major international events marked the period between 1995 and 2005 that might have had structural effects. </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First, reflecting on many Asian countries’ earlier peaking around 1995, we suggest the shared element could be the financial crisis in 1997/8 (and hence not including China, Japan and Pakistan). This crisis may have caused some erosion of the social fabric with increased tension, State repression, and civil strife where there were minorities to ‘blame’ (</a:t>
            </a:r>
            <a:r>
              <a:rPr lang="en-GB" sz="1200" kern="1200" dirty="0" err="1" smtClean="0">
                <a:solidFill>
                  <a:schemeClr val="tx1"/>
                </a:solidFill>
                <a:latin typeface="+mn-lt"/>
                <a:ea typeface="+mn-ea"/>
                <a:cs typeface="+mn-cs"/>
              </a:rPr>
              <a:t>Atinc</a:t>
            </a:r>
            <a:r>
              <a:rPr lang="en-GB" sz="1200" kern="1200" dirty="0" smtClean="0">
                <a:solidFill>
                  <a:schemeClr val="tx1"/>
                </a:solidFill>
                <a:latin typeface="+mn-lt"/>
                <a:ea typeface="+mn-ea"/>
                <a:cs typeface="+mn-cs"/>
              </a:rPr>
              <a:t> and Walton 1998). But the group showing decline around 1995 includes a significant number of countries in the two middle income groups outside Asia. This suggests ‘early’ decline may have causes in deeper structural processes disproportionately affecting middle income countries; processes not erupting as dramatic events. Many of these countries had been experiencing pressures to adopt neo-liberal policies, some as a result of ‘sovereign debt’ from the 1980s and others associated with the ‘collapse of communism’ around 1990. But neo-liberal advocacy was losing confidence in the mid-1990s and the Washington Consensus was weakening around the time when the Cohesion ISD was turning down. We will return to this phenomenon in the final Conclusion.  </a:t>
            </a: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Second, following the ‘9/11’ event in 2001, the perceived threat of ‘Islamic terrorism’ could have undermined inter-group cohesion in European countries with ‘visible’ Muslim minorities between 2000 and 2005, though it should be noted that the down turn in the Cohesion ISD score in the USA had happened around 1995. Long term tensions over immigration in Europe, largely seen as an economic problem, now acquired a fresh rationale in terms of increased political insecurity and perceptions of a ‘war on terror’.</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Third, a strategy of using military interventions from 2001 ostensibly to bring down authoritarian regimes and build democracy and hence improve social cohesion have tended to backfire in terms of uncovering deep social tensions, spreading beyond the countries actually invaded.</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These conjectures are meant to provoke thought rather than be claims to ‘truth’. But what we see as especially interesting are the differences about the three ‘causes’ we have suggested – economic crisis in east Asia, civil society and State panic in western Europe, and threats of external military action in societies with ‘undemocratic’ States. These varied causes suggest social cohesion is a rather delicate flower easily damaged by any one of a range of events.   </a:t>
            </a:r>
            <a:endParaRPr lang="en-US" sz="1200" kern="1200" dirty="0" smtClean="0">
              <a:solidFill>
                <a:schemeClr val="tx1"/>
              </a:solidFill>
              <a:latin typeface="+mn-lt"/>
              <a:ea typeface="+mn-ea"/>
              <a:cs typeface="+mn-cs"/>
            </a:endParaRPr>
          </a:p>
          <a:p>
            <a:endParaRPr lang="en-US" dirty="0" smtClean="0"/>
          </a:p>
          <a:p>
            <a:endParaRPr lang="en-US" dirty="0" smtClean="0"/>
          </a:p>
          <a:p>
            <a:endParaRPr lang="en-US" dirty="0" smtClean="0"/>
          </a:p>
          <a:p>
            <a:pPr lvl="0"/>
            <a:r>
              <a:rPr lang="en-GB" sz="1200" kern="1200" baseline="0" dirty="0" smtClean="0">
                <a:solidFill>
                  <a:schemeClr val="tx1"/>
                </a:solidFill>
                <a:latin typeface="+mn-lt"/>
                <a:ea typeface="+mn-ea"/>
                <a:cs typeface="+mn-cs"/>
              </a:rPr>
              <a:t>As we compare the 1995 and 2000 cohorts, we find their cohesion index scores declined to a different degree, following the respective peaks.</a:t>
            </a:r>
          </a:p>
          <a:p>
            <a:pPr lvl="0"/>
            <a:endParaRPr lang="en-GB" sz="1200" kern="1200" baseline="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We’ll quickly run through the patterns. </a:t>
            </a:r>
          </a:p>
          <a:p>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quickly look</a:t>
            </a:r>
            <a:r>
              <a:rPr lang="en-US" baseline="0" dirty="0" smtClean="0"/>
              <a:t> at the country patterns in the 8 categories. That is by income group and year peaked. </a:t>
            </a:r>
          </a:p>
          <a:p>
            <a:r>
              <a:rPr lang="en-US" baseline="0" dirty="0" smtClean="0"/>
              <a:t>1995-peaked countries on the left, 2000-peaked on the right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looking at</a:t>
            </a:r>
            <a:r>
              <a:rPr lang="en-US" baseline="0" dirty="0" smtClean="0"/>
              <a:t> the decline, we take the 10-year change </a:t>
            </a:r>
            <a:r>
              <a:rPr lang="en-US" dirty="0" smtClean="0"/>
              <a:t>in the cohesion index</a:t>
            </a:r>
          </a:p>
          <a:p>
            <a:endParaRPr lang="en-US" baseline="0" dirty="0" smtClean="0"/>
          </a:p>
          <a:p>
            <a:r>
              <a:rPr lang="en-US" baseline="0" dirty="0" smtClean="0"/>
              <a:t>Using a Mann-</a:t>
            </a:r>
            <a:r>
              <a:rPr lang="en-US" baseline="0" dirty="0" err="1" smtClean="0"/>
              <a:t>Whitnet</a:t>
            </a:r>
            <a:r>
              <a:rPr lang="en-US" baseline="0" dirty="0" smtClean="0"/>
              <a:t> test on the relative ranking of the change in the Cohesion scores, the two cohorts are shown to be statistically distinct.</a:t>
            </a:r>
          </a:p>
          <a:p>
            <a:endParaRPr lang="en-US" baseline="0" dirty="0" smtClean="0"/>
          </a:p>
          <a:p>
            <a:r>
              <a:rPr lang="en-US" baseline="0" dirty="0" smtClean="0"/>
              <a:t>The 2000 cohort suffered a drop that is almost twice as much as the 1995 cohort.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 structural explanation of the smaller loss in Cohesion ISD score by the ‘1995-peak’ group may be due to the specific histories of the countries in the group. Countries in in the middle income groups, disproportionately represented in the 1995-peak group, may be due to a stronger historical preservation of cultural unity, helped by being origins rather than destinations for international migration. This may be contrasted with the radical individualism and migration experiences characteristic of many, higher income western societies – though the Cohesion ISD dipped around 1995 in the USA and UK. </a:t>
            </a:r>
            <a:endParaRPr lang="en-US" sz="1200" kern="1200" dirty="0" smtClean="0">
              <a:solidFill>
                <a:schemeClr val="tx1"/>
              </a:solidFill>
              <a:latin typeface="+mn-lt"/>
              <a:ea typeface="+mn-ea"/>
              <a:cs typeface="+mn-cs"/>
            </a:endParaRP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We now ask whether the fall in Cohesion ISD scores for the two groups had a differential impact on economic growth. Our Granger tests in another Working Paper suggested no causal connection between the Cohesion ISD score and level of GDP per capita (hereafter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 (Huang and Cameron 2011). But here we focus on a more specific question stratifying countries into two groups with differing Cohesion ISD experiences to assess the effects on economic growth rates.  </a:t>
            </a:r>
            <a:endParaRPr lang="en-US" sz="1200" kern="1200" dirty="0" smtClean="0">
              <a:solidFill>
                <a:schemeClr val="tx1"/>
              </a:solidFill>
              <a:latin typeface="+mn-lt"/>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36AE400-52EC-9445-B28E-E7FD4C590CA0}"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real </a:t>
            </a:r>
            <a:r>
              <a:rPr lang="en-GB" sz="1200" i="1" kern="1200" dirty="0" err="1" smtClean="0">
                <a:solidFill>
                  <a:schemeClr val="tx1"/>
                </a:solidFill>
                <a:latin typeface="+mn-lt"/>
                <a:ea typeface="+mn-ea"/>
                <a:cs typeface="+mn-cs"/>
              </a:rPr>
              <a:t>gdppc</a:t>
            </a:r>
            <a:r>
              <a:rPr lang="en-GB" sz="1200" i="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of the ‘1995 peak’ group increased on average by 34.6% between 1995 and 2005, while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 of the ‘2000 peak’ group increased by just 19.4% between 2000 and 2010.</a:t>
            </a:r>
            <a:r>
              <a:rPr lang="en-US" dirty="0" smtClean="0"/>
              <a:t> </a:t>
            </a:r>
          </a:p>
          <a:p>
            <a:endParaRPr lang="en-US" baseline="0" dirty="0" smtClean="0"/>
          </a:p>
          <a:p>
            <a:r>
              <a:rPr lang="en-GB" sz="1200" kern="1200" dirty="0" smtClean="0">
                <a:solidFill>
                  <a:schemeClr val="tx1"/>
                </a:solidFill>
                <a:latin typeface="+mn-lt"/>
                <a:ea typeface="+mn-ea"/>
                <a:cs typeface="+mn-cs"/>
              </a:rPr>
              <a:t>The two groups appear to differ both in the extent of relative declines in Cohesion Index scores (Cohesive resilience) and preservation of economic growth in this period, with the ‘1995 peak’ group suffering less in fall in Cohesion ISD score and performing better in terms of economic growth rates.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Since higher income economies constitute the majority of the ‘2000 peak’ group, their growth rate might be expected to be lower overall than some of the lower income countries just because there is more ‘room’ for growth in lower income economies, which predominate in the ‘1995 peak’ group. It is possible that the discrepancy in </a:t>
            </a:r>
            <a:r>
              <a:rPr lang="en-GB" sz="1200" i="1" kern="1200" dirty="0" err="1" smtClean="0">
                <a:solidFill>
                  <a:schemeClr val="tx1"/>
                </a:solidFill>
                <a:latin typeface="+mn-lt"/>
                <a:ea typeface="+mn-ea"/>
                <a:cs typeface="+mn-cs"/>
              </a:rPr>
              <a:t>gdppc</a:t>
            </a:r>
            <a:r>
              <a:rPr lang="en-GB" sz="1200" i="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change could be due to initial income level alone. To test for this effect, the change in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 is regressed against the change in Cohesion ISD score and starting year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 </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results in Table 4 suggest that, while baseline income accounts for some of the variance in the change in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 the 10-year change in the Cohesion ISD still has a significant effect on the 10-year change in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 Further, the Asian ‘factor’, included as a dummy variable, does not appear to contribute significantly to a real change in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To test further for income level bias, where a lower level of initial income might be expected to be correlated with higher economic growth, we looked separately at the high-income group to control for initial income level. It helps the test that this income group has about equal numbers of countries that peaked around 1995 (</a:t>
            </a:r>
            <a:r>
              <a:rPr lang="en-GB" sz="1200" i="1" kern="1200" dirty="0" err="1" smtClean="0">
                <a:solidFill>
                  <a:schemeClr val="tx1"/>
                </a:solidFill>
                <a:latin typeface="+mn-lt"/>
                <a:ea typeface="+mn-ea"/>
                <a:cs typeface="+mn-cs"/>
              </a:rPr>
              <a:t>n</a:t>
            </a:r>
            <a:r>
              <a:rPr lang="en-GB" sz="1200" kern="1200" dirty="0" smtClean="0">
                <a:solidFill>
                  <a:schemeClr val="tx1"/>
                </a:solidFill>
                <a:latin typeface="+mn-lt"/>
                <a:ea typeface="+mn-ea"/>
                <a:cs typeface="+mn-cs"/>
              </a:rPr>
              <a:t>=17) as around 2000 (</a:t>
            </a:r>
            <a:r>
              <a:rPr lang="en-GB" sz="1200" i="1" kern="1200" dirty="0" err="1" smtClean="0">
                <a:solidFill>
                  <a:schemeClr val="tx1"/>
                </a:solidFill>
                <a:latin typeface="+mn-lt"/>
                <a:ea typeface="+mn-ea"/>
                <a:cs typeface="+mn-cs"/>
              </a:rPr>
              <a:t>n</a:t>
            </a:r>
            <a:r>
              <a:rPr lang="en-GB" sz="1200" kern="1200" dirty="0" smtClean="0">
                <a:solidFill>
                  <a:schemeClr val="tx1"/>
                </a:solidFill>
                <a:latin typeface="+mn-lt"/>
                <a:ea typeface="+mn-ea"/>
                <a:cs typeface="+mn-cs"/>
              </a:rPr>
              <a:t>=16) while the other income groups have few members in the 2000-peak group.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results in Table 5 shows that, while baseline income accounts for some of the variance in the change in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 the 10-year change in Inter-group Cohesion still has a significant effect on the 10-year change in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looking at countries</a:t>
            </a:r>
            <a:r>
              <a:rPr lang="en-US" baseline="0" dirty="0" smtClean="0"/>
              <a:t> in aggregate, we do bear in mind that there are historical path dependencies . Nevertheless we are trying find some commonalities and hope to gain understanding of the structural processes common to them and what global events might trigger some of the changes.</a:t>
            </a:r>
          </a:p>
          <a:p>
            <a:endParaRPr lang="en-US" baseline="0" dirty="0" smtClean="0"/>
          </a:p>
          <a:p>
            <a:r>
              <a:rPr lang="en-US" baseline="0" dirty="0" smtClean="0"/>
              <a:t>Looking at social cohesion as concept, we will turn to two definitions</a:t>
            </a:r>
          </a:p>
        </p:txBody>
      </p:sp>
      <p:sp>
        <p:nvSpPr>
          <p:cNvPr id="4" name="Slide Number Placeholder 3"/>
          <p:cNvSpPr>
            <a:spLocks noGrp="1"/>
          </p:cNvSpPr>
          <p:nvPr>
            <p:ph type="sldNum" sz="quarter" idx="10"/>
          </p:nvPr>
        </p:nvSpPr>
        <p:spPr/>
        <p:txBody>
          <a:bodyPr/>
          <a:lstStyle/>
          <a:p>
            <a:fld id="{836AE400-52EC-9445-B28E-E7FD4C590CA0}"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This plot shows the two cohorts in separate linear fits and, together in a quadratic fit.  The plots suggest that a lower drop in Cohesion ISD score is associated with higher economic growth (correlation=0.62).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We suggest that exercising human agency to prevent further loss of social cohesion can be good for economic growth in higher income economies.  </a:t>
            </a:r>
            <a:endParaRPr lang="en-US" sz="1200" kern="1200" dirty="0" smtClean="0">
              <a:solidFill>
                <a:schemeClr val="tx1"/>
              </a:solidFill>
              <a:latin typeface="+mn-lt"/>
              <a:ea typeface="+mn-ea"/>
              <a:cs typeface="+mn-cs"/>
            </a:endParaRPr>
          </a:p>
          <a:p>
            <a:endParaRPr lang="en-US" dirty="0" smtClean="0"/>
          </a:p>
          <a:p>
            <a:endParaRPr lang="en-US" dirty="0" smtClean="0"/>
          </a:p>
          <a:p>
            <a:r>
              <a:rPr lang="en-GB" sz="1200" kern="1200" dirty="0" smtClean="0">
                <a:solidFill>
                  <a:schemeClr val="tx1"/>
                </a:solidFill>
                <a:latin typeface="+mn-lt"/>
                <a:ea typeface="+mn-ea"/>
                <a:cs typeface="+mn-cs"/>
              </a:rPr>
              <a:t>In comparing data over different ten year periods, we could be overlooking factors that come into play in one period but not the other. For instance, the ten year period for the ‘1995 peak’ group ends in 2005. This period therefore misses the 2008 financial crisis and its consequences. But this crisis is in the ten year period for the ‘2000 peak’ group.</a:t>
            </a:r>
            <a:r>
              <a:rPr lang="en-US" dirty="0" smtClean="0"/>
              <a:t> </a:t>
            </a:r>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we plot the 10-year change for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 and Cohesion ISD scores. The period for the ‘1995 peak’ group is now moved forward five years and the two groups are now compared for the same chronological period. While the groups overlap the plot does suggest the ‘1995 peak’ group generally were less damaged by the 2008 crisis in terms of economic growth from 2000 to 2010.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Combining the results of the tests, it could be argued that the ‘1995 peak’ group did not face as big a social cohesion challenge as the ‘2000 peak’ group and the timing of the turn down was not significant. Hence, the better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 group performance and the lower drop in the Cohesion ISD score. Regardless of the ‘causes’ for the different onsets of the decline of the Cohesion Index, the link between the strength of Cohesion and economic growth is demonstrated for all countries together as well as specifically for the high income group as a segment. </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terms of structural causality, we have only suggested a correlation and causality could run in either direction or both changes be caused by a third process. We will return to this challenge in the final Conclusion.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6AE400-52EC-9445-B28E-E7FD4C590CA0}" type="slidenum">
              <a:rPr lang="en-US" smtClean="0"/>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To further provoke discussion, we offer the pattern of the ISS Clubs and Associations ISD scores in Figure 5. The picture is very mixed in terms of rises and falls suggesting that the dispersion simply increased between 2000 and 2010. But the mean performance shown from an</a:t>
            </a:r>
            <a:r>
              <a:rPr lang="en-GB" sz="1200" kern="1200" baseline="0" dirty="0" smtClean="0">
                <a:solidFill>
                  <a:schemeClr val="tx1"/>
                </a:solidFill>
                <a:latin typeface="+mn-lt"/>
                <a:ea typeface="+mn-ea"/>
                <a:cs typeface="+mn-cs"/>
              </a:rPr>
              <a:t> earlier figure - </a:t>
            </a:r>
            <a:r>
              <a:rPr lang="en-GB" sz="1200" kern="1200" dirty="0" smtClean="0">
                <a:solidFill>
                  <a:schemeClr val="tx1"/>
                </a:solidFill>
                <a:latin typeface="+mn-lt"/>
                <a:ea typeface="+mn-ea"/>
                <a:cs typeface="+mn-cs"/>
              </a:rPr>
              <a:t>in Figure 2 - does suggest at least stability and possibly a slight rise in that period. </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Figure 5 suggests this pattern does apply to a substantial number of individual countries.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(Looking at the top ten Clubs and Associations ISD scores in 2010, we find both the USA and Zimbabwe sharing perhaps more than a currency.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bottom ten countries are dominated by countries that were governed by communist parties before 1990 which appear to have lost social cohesion and clubs and associations relatively early, but appear to be slowly creating more clubs and associations since 2005.</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We</a:t>
            </a:r>
            <a:r>
              <a:rPr lang="en-GB" sz="1200" kern="1200" baseline="0" dirty="0" smtClean="0">
                <a:solidFill>
                  <a:schemeClr val="tx1"/>
                </a:solidFill>
                <a:latin typeface="+mn-lt"/>
                <a:ea typeface="+mn-ea"/>
                <a:cs typeface="+mn-cs"/>
              </a:rPr>
              <a:t> next plot the correlation between Cohesion and Clubs &amp; Associations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Figure 6 shows the steadily declining correlation between the Cohesion ISD and the Clubs &amp; Associations ISD over the five chronological data points.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prompts us to ask the question – In the face of structural pressures produced by a perfect storm of economic, cultural and political processes, are we, as a species, retreating into more fragmented, divided societies seeking solidarities in exclusive clubs and associations as we lose confidence in wider social cohesion?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6AE400-52EC-9445-B28E-E7FD4C590CA0}" type="slidenum">
              <a:rPr lang="en-US" smtClean="0"/>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200" kern="1200" dirty="0" smtClean="0">
                <a:solidFill>
                  <a:schemeClr val="tx1"/>
                </a:solidFill>
                <a:latin typeface="+mn-lt"/>
                <a:ea typeface="+mn-ea"/>
                <a:cs typeface="+mn-cs"/>
              </a:rPr>
              <a:t>Social cohesion is a complex concept. The ISS Inter-group Cohesion index combines twelve categories of social breakdown indicators. These indicators tend to measure rather dramatic events revealing lack of cohesion rather than day to day presence of cohesion.</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Global average ISD scores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calculated for between 103 and 158 countries for five chronological data points] suggest a significant fall for the period between 1995 and 2010. {This global average is confirmed visually by inspecting the country level patterns. Social cohesion appears to have had a more significant trend fall than the other </a:t>
            </a:r>
            <a:r>
              <a:rPr lang="en-GB" sz="1200" kern="1200" dirty="0" err="1" smtClean="0">
                <a:solidFill>
                  <a:schemeClr val="tx1"/>
                </a:solidFill>
                <a:latin typeface="+mn-lt"/>
                <a:ea typeface="+mn-ea"/>
                <a:cs typeface="+mn-cs"/>
              </a:rPr>
              <a:t>ISDs</a:t>
            </a:r>
            <a:r>
              <a:rPr lang="en-GB" sz="1200" kern="1200" dirty="0" smtClean="0">
                <a:solidFill>
                  <a:schemeClr val="tx1"/>
                </a:solidFill>
                <a:latin typeface="+mn-lt"/>
                <a:ea typeface="+mn-ea"/>
                <a:cs typeface="+mn-cs"/>
              </a:rPr>
              <a:t> (notably compared with the Clubs and Associations ISD).]</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Breaking countries down into income groups does suggest some ‘regional’ differences in timing of the turn down in the </a:t>
            </a:r>
            <a:r>
              <a:rPr lang="en-GB" sz="1200" kern="1200" smtClean="0">
                <a:solidFill>
                  <a:schemeClr val="tx1"/>
                </a:solidFill>
                <a:latin typeface="+mn-lt"/>
                <a:ea typeface="+mn-ea"/>
                <a:cs typeface="+mn-cs"/>
              </a:rPr>
              <a:t>cohesion index that </a:t>
            </a:r>
            <a:r>
              <a:rPr lang="en-GB" sz="1200" kern="1200" dirty="0" smtClean="0">
                <a:solidFill>
                  <a:schemeClr val="tx1"/>
                </a:solidFill>
                <a:latin typeface="+mn-lt"/>
                <a:ea typeface="+mn-ea"/>
                <a:cs typeface="+mn-cs"/>
              </a:rPr>
              <a:t>may be attributed to differing responses to dramatic events such as the Asian financial crisis in the late 1990s and reactions to the 9/11 event in 2001 – though both ‘events’ (a concept with specific meaning in CR epistemological language) must be seen in the light of deeper structural processes of continuity and change. </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Further exploration of these differences and their impact on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 growth rates suggest greater resilience in Cohesion scores among the 1995 turndown group and less impact on </a:t>
            </a:r>
            <a:r>
              <a:rPr lang="en-GB" sz="1200" i="1"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 growth rates even when controlling for initial </a:t>
            </a:r>
            <a:r>
              <a:rPr lang="en-GB" sz="1200" kern="1200" dirty="0" err="1" smtClean="0">
                <a:solidFill>
                  <a:schemeClr val="tx1"/>
                </a:solidFill>
                <a:latin typeface="+mn-lt"/>
                <a:ea typeface="+mn-ea"/>
                <a:cs typeface="+mn-cs"/>
              </a:rPr>
              <a:t>gdppc</a:t>
            </a:r>
            <a:r>
              <a:rPr lang="en-GB" sz="1200" kern="1200" dirty="0" smtClean="0">
                <a:solidFill>
                  <a:schemeClr val="tx1"/>
                </a:solidFill>
                <a:latin typeface="+mn-lt"/>
                <a:ea typeface="+mn-ea"/>
                <a:cs typeface="+mn-cs"/>
              </a:rPr>
              <a:t> levels using two approaches. This may be associated with deep structural social characteristics of differing societies, or possibly be a massive coinciding of individual countries’ experiences and a statistical false positive.</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the language of Critical Realist epistemology (Huang 2011), putting these last two empirical observations together raises issues of what structural processes might be acting to produce such observations, i.e. from what processes might the empirical observations (and the dramatic events we identified earlier in this Working Paper) be ‘emergent’. In the present capitalist global order, it could be that our results are consistent with a ‘varieties of capitalism’ model in which changes in both social cohesion and economic growth are responding to the differing ways in which currently higher income and middle income countries have been incorporated into the global order and are responding to the challenges of current forms of ‘globalisation’ (Hall and </a:t>
            </a:r>
            <a:r>
              <a:rPr lang="en-GB" sz="1200" kern="1200" dirty="0" err="1" smtClean="0">
                <a:solidFill>
                  <a:schemeClr val="tx1"/>
                </a:solidFill>
                <a:latin typeface="+mn-lt"/>
                <a:ea typeface="+mn-ea"/>
                <a:cs typeface="+mn-cs"/>
              </a:rPr>
              <a:t>Thelen</a:t>
            </a:r>
            <a:r>
              <a:rPr lang="en-GB" sz="1200" kern="1200" dirty="0" smtClean="0">
                <a:solidFill>
                  <a:schemeClr val="tx1"/>
                </a:solidFill>
                <a:latin typeface="+mn-lt"/>
                <a:ea typeface="+mn-ea"/>
                <a:cs typeface="+mn-cs"/>
              </a:rPr>
              <a:t> 2009). </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Finally, comparing the patterns of the Inter-Group Cohesion ISD with the Clubs and Associations ISD does suggest as a species we may be moving towards building solidarities in smaller groups in the face of possibly growing structural insecurities.</a:t>
            </a:r>
            <a:r>
              <a:rPr lang="en-US" dirty="0" smtClean="0"/>
              <a:t> </a:t>
            </a:r>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Canada</a:t>
            </a:r>
            <a:r>
              <a:rPr lang="en-US" baseline="0" dirty="0" smtClean="0"/>
              <a:t> and France have had significant immigration in recent decades and their governments are interested in social cohesion in their societies.</a:t>
            </a:r>
          </a:p>
          <a:p>
            <a:endParaRPr lang="en-US" baseline="0" dirty="0" smtClean="0"/>
          </a:p>
          <a:p>
            <a:r>
              <a:rPr lang="en-US" baseline="0" dirty="0" smtClean="0"/>
              <a:t>Both talk about “processes”, “shared values” etc.</a:t>
            </a:r>
          </a:p>
          <a:p>
            <a:endParaRPr lang="en-US" baseline="0" dirty="0" smtClean="0"/>
          </a:p>
          <a:p>
            <a:r>
              <a:rPr lang="en-US" baseline="0" dirty="0" smtClean="0"/>
              <a:t>In </a:t>
            </a:r>
            <a:r>
              <a:rPr lang="en-US" baseline="0" dirty="0" err="1" smtClean="0"/>
              <a:t>operationalizing</a:t>
            </a:r>
            <a:r>
              <a:rPr lang="en-US" baseline="0" dirty="0" smtClean="0"/>
              <a:t> the concept, scholars have suggested that social cohesion is multi-dimensional</a:t>
            </a:r>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GB" sz="1200" kern="1200" dirty="0" smtClean="0">
                <a:solidFill>
                  <a:schemeClr val="tx1"/>
                </a:solidFill>
                <a:latin typeface="+mn-lt"/>
                <a:ea typeface="+mn-ea"/>
                <a:cs typeface="+mn-cs"/>
              </a:rPr>
              <a:t>- the left panel is the 5 dimensions suggested</a:t>
            </a:r>
            <a:r>
              <a:rPr lang="en-GB" sz="1200" kern="1200" baseline="0" dirty="0" smtClean="0">
                <a:solidFill>
                  <a:schemeClr val="tx1"/>
                </a:solidFill>
                <a:latin typeface="+mn-lt"/>
                <a:ea typeface="+mn-ea"/>
                <a:cs typeface="+mn-cs"/>
              </a:rPr>
              <a:t> by Jenson with a 6</a:t>
            </a:r>
            <a:r>
              <a:rPr lang="en-GB" sz="1200" kern="1200" baseline="30000" dirty="0" smtClean="0">
                <a:solidFill>
                  <a:schemeClr val="tx1"/>
                </a:solidFill>
                <a:latin typeface="+mn-lt"/>
                <a:ea typeface="+mn-ea"/>
                <a:cs typeface="+mn-cs"/>
              </a:rPr>
              <a:t>th</a:t>
            </a:r>
            <a:r>
              <a:rPr lang="en-GB" sz="1200" kern="1200" baseline="0" dirty="0" smtClean="0">
                <a:solidFill>
                  <a:schemeClr val="tx1"/>
                </a:solidFill>
                <a:latin typeface="+mn-lt"/>
                <a:ea typeface="+mn-ea"/>
                <a:cs typeface="+mn-cs"/>
              </a:rPr>
              <a:t> dimension added by </a:t>
            </a:r>
            <a:r>
              <a:rPr lang="en-GB" sz="1200" kern="1200" baseline="0" dirty="0" err="1" smtClean="0">
                <a:solidFill>
                  <a:schemeClr val="tx1"/>
                </a:solidFill>
                <a:latin typeface="+mn-lt"/>
                <a:ea typeface="+mn-ea"/>
                <a:cs typeface="+mn-cs"/>
              </a:rPr>
              <a:t>Rajulton</a:t>
            </a:r>
            <a:r>
              <a:rPr lang="en-GB" sz="1200" kern="1200" baseline="0" dirty="0" smtClean="0">
                <a:solidFill>
                  <a:schemeClr val="tx1"/>
                </a:solidFill>
                <a:latin typeface="+mn-lt"/>
                <a:ea typeface="+mn-ea"/>
                <a:cs typeface="+mn-cs"/>
              </a:rPr>
              <a:t> and </a:t>
            </a:r>
            <a:r>
              <a:rPr lang="en-GB" sz="1200" kern="1200" baseline="0" dirty="0" err="1" smtClean="0">
                <a:solidFill>
                  <a:schemeClr val="tx1"/>
                </a:solidFill>
                <a:latin typeface="+mn-lt"/>
                <a:ea typeface="+mn-ea"/>
                <a:cs typeface="+mn-cs"/>
              </a:rPr>
              <a:t>colleagus</a:t>
            </a:r>
            <a:endParaRPr lang="en-GB" sz="1200" kern="1200" baseline="0" dirty="0" smtClean="0">
              <a:solidFill>
                <a:schemeClr val="tx1"/>
              </a:solidFill>
              <a:latin typeface="+mn-lt"/>
              <a:ea typeface="+mn-ea"/>
              <a:cs typeface="+mn-cs"/>
            </a:endParaRPr>
          </a:p>
          <a:p>
            <a:pPr>
              <a:buFontTx/>
              <a:buChar char="-"/>
            </a:pPr>
            <a:r>
              <a:rPr lang="en-GB" sz="1200" kern="1200" baseline="0" dirty="0" smtClean="0">
                <a:solidFill>
                  <a:schemeClr val="tx1"/>
                </a:solidFill>
                <a:latin typeface="+mn-lt"/>
                <a:ea typeface="+mn-ea"/>
                <a:cs typeface="+mn-cs"/>
              </a:rPr>
              <a:t> the right panel is a different set of dimensions.</a:t>
            </a:r>
          </a:p>
          <a:p>
            <a:pPr>
              <a:buFontTx/>
              <a:buChar char="-"/>
            </a:pPr>
            <a:endParaRPr lang="en-GB" sz="1200" kern="1200" dirty="0" smtClean="0">
              <a:solidFill>
                <a:schemeClr val="tx1"/>
              </a:solidFill>
              <a:latin typeface="+mn-lt"/>
              <a:ea typeface="+mn-ea"/>
              <a:cs typeface="+mn-cs"/>
            </a:endParaRPr>
          </a:p>
          <a:p>
            <a:pPr>
              <a:buFontTx/>
              <a:buChar char="-"/>
            </a:pPr>
            <a:r>
              <a:rPr lang="en-GB" sz="1200" kern="1200" dirty="0" smtClean="0">
                <a:solidFill>
                  <a:schemeClr val="tx1"/>
                </a:solidFill>
                <a:latin typeface="+mn-lt"/>
                <a:ea typeface="+mn-ea"/>
                <a:cs typeface="+mn-cs"/>
              </a:rPr>
              <a:t>Kearns and Forrest suggest that different dimensions will need to be addressed differently depending on the spatial level, whether national, city or neighbourhood. </a:t>
            </a:r>
          </a:p>
          <a:p>
            <a:pPr>
              <a:buFontTx/>
              <a:buChar char="-"/>
            </a:pPr>
            <a:endParaRPr lang="en-GB" sz="1200" kern="1200" dirty="0" smtClean="0">
              <a:solidFill>
                <a:schemeClr val="tx1"/>
              </a:solidFill>
              <a:latin typeface="+mn-lt"/>
              <a:ea typeface="+mn-ea"/>
              <a:cs typeface="+mn-cs"/>
            </a:endParaRPr>
          </a:p>
          <a:p>
            <a:pPr>
              <a:buFontTx/>
              <a:buChar char="-"/>
            </a:pPr>
            <a:r>
              <a:rPr lang="en-GB" sz="1200" kern="1200" dirty="0" smtClean="0">
                <a:solidFill>
                  <a:schemeClr val="tx1"/>
                </a:solidFill>
                <a:latin typeface="+mn-lt"/>
                <a:ea typeface="+mn-ea"/>
                <a:cs typeface="+mn-cs"/>
              </a:rPr>
              <a:t> With each interpretation and construction, issues of measurement take a different form, but all suggest a global multi-dimensional character for this concept </a:t>
            </a:r>
          </a:p>
          <a:p>
            <a:pPr>
              <a:buFontTx/>
              <a:buChar char="-"/>
            </a:pPr>
            <a:endParaRPr lang="en-GB" sz="1200" kern="1200" dirty="0" smtClean="0">
              <a:solidFill>
                <a:schemeClr val="tx1"/>
              </a:solidFill>
              <a:latin typeface="+mn-lt"/>
              <a:ea typeface="+mn-ea"/>
              <a:cs typeface="+mn-cs"/>
            </a:endParaRPr>
          </a:p>
          <a:p>
            <a:pPr>
              <a:buFontTx/>
              <a:buChar char="-"/>
            </a:pPr>
            <a:r>
              <a:rPr lang="en-US" dirty="0" smtClean="0"/>
              <a:t> in </a:t>
            </a:r>
            <a:r>
              <a:rPr lang="en-US" dirty="0" err="1" smtClean="0"/>
              <a:t>tthis</a:t>
            </a:r>
            <a:r>
              <a:rPr lang="en-US" dirty="0" smtClean="0"/>
              <a:t> context,</a:t>
            </a:r>
            <a:r>
              <a:rPr lang="en-US" baseline="0" dirty="0" smtClean="0"/>
              <a:t> the I</a:t>
            </a:r>
            <a:r>
              <a:rPr lang="en-GB" sz="1200" kern="1200" dirty="0" smtClean="0">
                <a:solidFill>
                  <a:schemeClr val="tx1"/>
                </a:solidFill>
                <a:latin typeface="+mn-lt"/>
                <a:ea typeface="+mn-ea"/>
                <a:cs typeface="+mn-cs"/>
              </a:rPr>
              <a:t>SS Inter-group Cohesion Index can be seen as appropriately ambitious in combining the numerous internationally available indicators in a single globally applicable index. </a:t>
            </a:r>
          </a:p>
          <a:p>
            <a:pPr>
              <a:buFontTx/>
              <a:buChar char="-"/>
            </a:pPr>
            <a:endParaRPr lang="en-GB" sz="1200" kern="1200" dirty="0" smtClean="0">
              <a:solidFill>
                <a:schemeClr val="tx1"/>
              </a:solidFill>
              <a:latin typeface="+mn-lt"/>
              <a:ea typeface="+mn-ea"/>
              <a:cs typeface="+mn-cs"/>
            </a:endParaRPr>
          </a:p>
          <a:p>
            <a:pPr>
              <a:buFontTx/>
              <a:buChar char="-"/>
            </a:pPr>
            <a:r>
              <a:rPr lang="en-GB" sz="1200" kern="1200" dirty="0" smtClean="0">
                <a:solidFill>
                  <a:schemeClr val="tx1"/>
                </a:solidFill>
                <a:latin typeface="+mn-lt"/>
                <a:ea typeface="+mn-ea"/>
                <a:cs typeface="+mn-cs"/>
              </a:rPr>
              <a:t>So what does the Inter-group Cohesion</a:t>
            </a:r>
            <a:r>
              <a:rPr lang="en-GB" sz="1200" kern="1200" baseline="0" dirty="0" smtClean="0">
                <a:solidFill>
                  <a:schemeClr val="tx1"/>
                </a:solidFill>
                <a:latin typeface="+mn-lt"/>
                <a:ea typeface="+mn-ea"/>
                <a:cs typeface="+mn-cs"/>
              </a:rPr>
              <a:t> Index</a:t>
            </a:r>
            <a:r>
              <a:rPr lang="en-US" sz="1200" kern="1200" baseline="0" dirty="0" smtClean="0">
                <a:solidFill>
                  <a:schemeClr val="tx1"/>
                </a:solidFill>
                <a:latin typeface="+mn-lt"/>
                <a:ea typeface="+mn-ea"/>
                <a:cs typeface="+mn-cs"/>
              </a:rPr>
              <a:t> measure?</a:t>
            </a:r>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6AE400-52EC-9445-B28E-E7FD4C590CA0}"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ISS ISD</a:t>
            </a:r>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latin typeface="+mn-lt"/>
                <a:ea typeface="+mn-ea"/>
                <a:cs typeface="+mn-cs"/>
              </a:rPr>
              <a:t>Note the emphasis on inter-group behaviour and norms and any conflict therein.</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latin typeface="+mn-lt"/>
                <a:ea typeface="+mn-ea"/>
                <a:cs typeface="+mn-cs"/>
              </a:rPr>
              <a:t> Indicators thus include civil disorder, internal conflict, violent demonstrations and perceived risks of ‘terrorism’.</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latin typeface="+mn-lt"/>
                <a:ea typeface="+mn-ea"/>
                <a:cs typeface="+mn-cs"/>
              </a:rPr>
              <a:t> This index is distinguished from the others </a:t>
            </a:r>
            <a:r>
              <a:rPr lang="en-GB" sz="1200" kern="1200" dirty="0" err="1" smtClean="0">
                <a:solidFill>
                  <a:schemeClr val="tx1"/>
                </a:solidFill>
                <a:latin typeface="+mn-lt"/>
                <a:ea typeface="+mn-ea"/>
                <a:cs typeface="+mn-cs"/>
              </a:rPr>
              <a:t>ISDs</a:t>
            </a:r>
            <a:r>
              <a:rPr lang="en-GB" sz="1200" kern="1200" dirty="0" smtClean="0">
                <a:solidFill>
                  <a:schemeClr val="tx1"/>
                </a:solidFill>
                <a:latin typeface="+mn-lt"/>
                <a:ea typeface="+mn-ea"/>
                <a:cs typeface="+mn-cs"/>
              </a:rPr>
              <a:t> in that all its raw indicators measure negative experiences and perceptions, though the indicators are scored with low values for high levels of unease about lack of social cohesion. Thus a high score on the Inter-group Cohesion Index means the absence or low levels of conflict or perceptions of danger from ‘other’ people.</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latin typeface="+mn-lt"/>
                <a:ea typeface="+mn-ea"/>
                <a:cs typeface="+mn-cs"/>
              </a:rPr>
              <a:t> In</a:t>
            </a:r>
            <a:r>
              <a:rPr lang="en-GB" sz="1200" kern="1200" baseline="0" dirty="0" smtClean="0">
                <a:solidFill>
                  <a:schemeClr val="tx1"/>
                </a:solidFill>
                <a:latin typeface="+mn-lt"/>
                <a:ea typeface="+mn-ea"/>
                <a:cs typeface="+mn-cs"/>
              </a:rPr>
              <a:t> this context, we could ask questions such as:</a:t>
            </a:r>
          </a:p>
          <a:p>
            <a:pPr marL="0" marR="0" indent="0" algn="l" defTabSz="4572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Are there universal or more regional historical path dependent ways in which the</a:t>
            </a:r>
            <a:r>
              <a:rPr lang="en-GB" sz="1200" kern="1200" baseline="0" dirty="0" smtClean="0">
                <a:solidFill>
                  <a:schemeClr val="tx1"/>
                </a:solidFill>
                <a:latin typeface="+mn-lt"/>
                <a:ea typeface="+mn-ea"/>
                <a:cs typeface="+mn-cs"/>
              </a:rPr>
              <a:t> human species</a:t>
            </a:r>
            <a:r>
              <a:rPr lang="en-GB" sz="1200" kern="1200" dirty="0" smtClean="0">
                <a:solidFill>
                  <a:schemeClr val="tx1"/>
                </a:solidFill>
                <a:latin typeface="+mn-lt"/>
                <a:ea typeface="+mn-ea"/>
                <a:cs typeface="+mn-cs"/>
              </a:rPr>
              <a:t> respond to dramatic changes in societal level insecurities? </a:t>
            </a:r>
          </a:p>
          <a:p>
            <a:pPr marL="0" marR="0" indent="0" algn="l" defTabSz="4572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latin typeface="+mn-lt"/>
                <a:ea typeface="+mn-ea"/>
                <a:cs typeface="+mn-cs"/>
              </a:rPr>
              <a:t> How fast, if ever, can we recover trust in all the people in our society after a divisive traumatic experience? </a:t>
            </a:r>
          </a:p>
          <a:p>
            <a:pPr marL="0" marR="0" indent="0" algn="l" defTabSz="4572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latin typeface="+mn-lt"/>
                <a:ea typeface="+mn-ea"/>
                <a:cs typeface="+mn-cs"/>
              </a:rPr>
              <a:t> What stimulates us to construct inclusive social institutions rather than exclusive clubs? </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latin typeface="+mn-lt"/>
                <a:ea typeface="+mn-ea"/>
                <a:cs typeface="+mn-cs"/>
              </a:rPr>
              <a:t> First lets take a look at what the picture looks like when we examine the country scores as they are available for the for 5 data points.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We have here the time series for the 96 countries where a complete set of ISD values exists for all chronological data points.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range of developmental statuses represented by the 96 countries is wide as indicated by the qualitative differences between the top and bottom scored countries in 2010 with Sweden at the top and Iraq at the bottom. (the right</a:t>
            </a:r>
            <a:r>
              <a:rPr lang="en-GB" sz="1200" kern="1200" baseline="0" dirty="0" smtClean="0">
                <a:solidFill>
                  <a:schemeClr val="tx1"/>
                </a:solidFill>
                <a:latin typeface="+mn-lt"/>
                <a:ea typeface="+mn-ea"/>
                <a:cs typeface="+mn-cs"/>
              </a:rPr>
              <a:t> panel shows the 10 top and the bottom 10 countries)</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Visual inspection suggests widespread increases in the ISD in the early 1990s, a widening variation in the later 1990s, followed by widespread decline in the first decade of the 21</a:t>
            </a:r>
            <a:r>
              <a:rPr lang="en-GB" sz="1200" kern="1200" baseline="30000" dirty="0" smtClean="0">
                <a:solidFill>
                  <a:schemeClr val="tx1"/>
                </a:solidFill>
                <a:latin typeface="+mn-lt"/>
                <a:ea typeface="+mn-ea"/>
                <a:cs typeface="+mn-cs"/>
              </a:rPr>
              <a:t>st</a:t>
            </a:r>
            <a:r>
              <a:rPr lang="en-GB" sz="1200" kern="1200" dirty="0" smtClean="0">
                <a:solidFill>
                  <a:schemeClr val="tx1"/>
                </a:solidFill>
                <a:latin typeface="+mn-lt"/>
                <a:ea typeface="+mn-ea"/>
                <a:cs typeface="+mn-cs"/>
              </a:rPr>
              <a:t> century.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We seem to have made some gain but have lost most of the ground,</a:t>
            </a:r>
            <a:r>
              <a:rPr lang="en-GB" sz="1200" kern="1200" baseline="0" dirty="0" smtClean="0">
                <a:solidFill>
                  <a:schemeClr val="tx1"/>
                </a:solidFill>
                <a:latin typeface="+mn-lt"/>
                <a:ea typeface="+mn-ea"/>
                <a:cs typeface="+mn-cs"/>
              </a:rPr>
              <a:t> and more, during the last 20 years.</a:t>
            </a:r>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Understandably</a:t>
            </a:r>
            <a:r>
              <a:rPr lang="en-US" baseline="0" dirty="0" smtClean="0"/>
              <a:t> there are more observations in recent years. The index in fact is quite complete compared to some of the other </a:t>
            </a:r>
            <a:r>
              <a:rPr lang="en-US" baseline="0" dirty="0" err="1" smtClean="0"/>
              <a:t>ISDs</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summary shows the average scores. The</a:t>
            </a:r>
            <a:r>
              <a:rPr lang="en-US" baseline="0" dirty="0" smtClean="0"/>
              <a:t> last data point (2010) show the lowest average.</a:t>
            </a:r>
            <a:endParaRPr lang="en-US"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36AE400-52EC-9445-B28E-E7FD4C590CA0}"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kern="1200" dirty="0" smtClean="0">
                <a:solidFill>
                  <a:schemeClr val="tx1"/>
                </a:solidFill>
                <a:latin typeface="+mn-lt"/>
                <a:ea typeface="+mn-ea"/>
                <a:cs typeface="+mn-cs"/>
              </a:rPr>
              <a:t>This figure shows the time series pattern of this ISD compared with the other </a:t>
            </a:r>
            <a:r>
              <a:rPr lang="en-GB" sz="1200" kern="1200" dirty="0" err="1" smtClean="0">
                <a:solidFill>
                  <a:schemeClr val="tx1"/>
                </a:solidFill>
                <a:latin typeface="+mn-lt"/>
                <a:ea typeface="+mn-ea"/>
                <a:cs typeface="+mn-cs"/>
              </a:rPr>
              <a:t>ISDs</a:t>
            </a:r>
            <a:r>
              <a:rPr lang="en-GB" sz="1200" kern="1200" dirty="0" smtClean="0">
                <a:solidFill>
                  <a:schemeClr val="tx1"/>
                </a:solidFill>
                <a:latin typeface="+mn-lt"/>
                <a:ea typeface="+mn-ea"/>
                <a:cs typeface="+mn-cs"/>
              </a:rPr>
              <a:t>. The ISD means have been adjusted to reflect countries’ differences in size of human populations, but it must be noted that there are differences in the countries represented in each ISD score depending on data availability.  All the time series show considerable variations (indicated by the two standard deviation brackets) and no clear upward trend, but the mean values of the Cohesion ISD do seem to show a stronger decline than the other </a:t>
            </a:r>
            <a:r>
              <a:rPr lang="en-GB" sz="1200" kern="1200" dirty="0" err="1" smtClean="0">
                <a:solidFill>
                  <a:schemeClr val="tx1"/>
                </a:solidFill>
                <a:latin typeface="+mn-lt"/>
                <a:ea typeface="+mn-ea"/>
                <a:cs typeface="+mn-cs"/>
              </a:rPr>
              <a:t>ISDs</a:t>
            </a:r>
            <a:r>
              <a:rPr lang="en-GB" sz="1200" kern="1200" dirty="0" smtClean="0">
                <a:solidFill>
                  <a:schemeClr val="tx1"/>
                </a:solidFill>
                <a:latin typeface="+mn-lt"/>
                <a:ea typeface="+mn-ea"/>
                <a:cs typeface="+mn-cs"/>
              </a:rPr>
              <a:t> after 1995. </a:t>
            </a:r>
          </a:p>
          <a:p>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terms of distinctive characteristics of the Cohesion ISD, another ISS ISD working paper shows that the Cohesion ISD stands out as the only ISD where no statistically significant Granger relationships were found with GDP Per Capita, Human Development Index or the </a:t>
            </a:r>
            <a:r>
              <a:rPr lang="en-GB" sz="1200" kern="1200" dirty="0" err="1" smtClean="0">
                <a:solidFill>
                  <a:schemeClr val="tx1"/>
                </a:solidFill>
                <a:latin typeface="+mn-lt"/>
                <a:ea typeface="+mn-ea"/>
                <a:cs typeface="+mn-cs"/>
              </a:rPr>
              <a:t>Gini</a:t>
            </a:r>
            <a:r>
              <a:rPr lang="en-GB" sz="1200" kern="1200" dirty="0" smtClean="0">
                <a:solidFill>
                  <a:schemeClr val="tx1"/>
                </a:solidFill>
                <a:latin typeface="+mn-lt"/>
                <a:ea typeface="+mn-ea"/>
                <a:cs typeface="+mn-cs"/>
              </a:rPr>
              <a:t> Coefficient Index (Huang and Cameron 2011). This is an unexpected result for an index that is intended to reflect levels of confidence and trust in relating to all other people in a country - conditions that might be considered necessary for positive social and economic change. </a:t>
            </a:r>
            <a:endParaRPr lang="en-US" sz="1200" kern="1200" dirty="0" smtClean="0">
              <a:solidFill>
                <a:schemeClr val="tx1"/>
              </a:solidFill>
              <a:latin typeface="+mn-lt"/>
              <a:ea typeface="+mn-ea"/>
              <a:cs typeface="+mn-cs"/>
            </a:endParaRPr>
          </a:p>
          <a:p>
            <a:endParaRPr lang="en-US" dirty="0" smtClean="0"/>
          </a:p>
          <a:p>
            <a:r>
              <a:rPr lang="en-GB" sz="1200" kern="1200" dirty="0" smtClean="0">
                <a:solidFill>
                  <a:schemeClr val="tx1"/>
                </a:solidFill>
                <a:latin typeface="+mn-lt"/>
                <a:ea typeface="+mn-ea"/>
                <a:cs typeface="+mn-cs"/>
              </a:rPr>
              <a:t>with respect to economic growth, Easterly, </a:t>
            </a:r>
            <a:r>
              <a:rPr lang="en-GB" sz="1200" kern="1200" dirty="0" err="1" smtClean="0">
                <a:solidFill>
                  <a:schemeClr val="tx1"/>
                </a:solidFill>
                <a:latin typeface="+mn-lt"/>
                <a:ea typeface="+mn-ea"/>
                <a:cs typeface="+mn-cs"/>
              </a:rPr>
              <a:t>Ritzen</a:t>
            </a:r>
            <a:r>
              <a:rPr lang="en-GB" sz="1200" kern="1200" dirty="0" smtClean="0">
                <a:solidFill>
                  <a:schemeClr val="tx1"/>
                </a:solidFill>
                <a:latin typeface="+mn-lt"/>
                <a:ea typeface="+mn-ea"/>
                <a:cs typeface="+mn-cs"/>
              </a:rPr>
              <a:t> and </a:t>
            </a:r>
            <a:r>
              <a:rPr lang="en-GB" sz="1200" kern="1200" dirty="0" err="1" smtClean="0">
                <a:solidFill>
                  <a:schemeClr val="tx1"/>
                </a:solidFill>
                <a:latin typeface="+mn-lt"/>
                <a:ea typeface="+mn-ea"/>
                <a:cs typeface="+mn-cs"/>
              </a:rPr>
              <a:t>Woolcock</a:t>
            </a:r>
            <a:r>
              <a:rPr lang="en-GB" sz="1200" kern="1200" dirty="0" smtClean="0">
                <a:solidFill>
                  <a:schemeClr val="tx1"/>
                </a:solidFill>
                <a:latin typeface="+mn-lt"/>
                <a:ea typeface="+mn-ea"/>
                <a:cs typeface="+mn-cs"/>
              </a:rPr>
              <a:t> suggest a Two Stage hypothesis where “more social cohesion leads to better institutions, and that better institutions in turn lead to higher growth” (Easterly et al. 2006: 113).</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Their proxies for social cohesion are limited to just two variables: ethno-linguistic divisions and the shares of total income attributed to the middle 60% of the population.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While both could be seen as possible antecedents to cohesion, they are not necessarily indicators of cohesion. </a:t>
            </a:r>
            <a:r>
              <a:rPr lang="en-GB" sz="1200" kern="1200" dirty="0" err="1" smtClean="0">
                <a:solidFill>
                  <a:schemeClr val="tx1"/>
                </a:solidFill>
                <a:latin typeface="+mn-lt"/>
                <a:ea typeface="+mn-ea"/>
                <a:cs typeface="+mn-cs"/>
              </a:rPr>
              <a:t>Friedkin</a:t>
            </a:r>
            <a:r>
              <a:rPr lang="en-GB" sz="1200" kern="1200" dirty="0" smtClean="0">
                <a:solidFill>
                  <a:schemeClr val="tx1"/>
                </a:solidFill>
                <a:latin typeface="+mn-lt"/>
                <a:ea typeface="+mn-ea"/>
                <a:cs typeface="+mn-cs"/>
              </a:rPr>
              <a:t> (2004) warns that “if some of the dimensions of social cohesion are causal antecedents or consequences of others, then they should be distinguished as such in a causal model and not lumped together as indicators of social cohesion” (</a:t>
            </a:r>
            <a:r>
              <a:rPr lang="en-GB" sz="1200" kern="1200" dirty="0" err="1" smtClean="0">
                <a:solidFill>
                  <a:schemeClr val="tx1"/>
                </a:solidFill>
                <a:latin typeface="+mn-lt"/>
                <a:ea typeface="+mn-ea"/>
                <a:cs typeface="+mn-cs"/>
              </a:rPr>
              <a:t>Friedkin</a:t>
            </a:r>
            <a:r>
              <a:rPr lang="en-GB" sz="1200" kern="1200" dirty="0" smtClean="0">
                <a:solidFill>
                  <a:schemeClr val="tx1"/>
                </a:solidFill>
                <a:latin typeface="+mn-lt"/>
                <a:ea typeface="+mn-ea"/>
                <a:cs typeface="+mn-cs"/>
              </a:rPr>
              <a:t> 2004: 412). But the Easterly et al (2006) result still poses the puzzling question of why the ISS Cohesion ISD appears not to have any statistical significant relationships with the main global indicators of economic and human development and economic equality. This warrants a more detailed exploration of the Cohesion ISD data. </a:t>
            </a:r>
          </a:p>
          <a:p>
            <a:endParaRPr lang="en-GB"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As we saw in Figures 1 and 2, it appears that there has been a general increase and then decline of the Inter-group Cohesion scores over the last 20 years when generally GDP per capita scores were rising globally on trend – at least until 2008. These qualitative differences in patterns of movement suggest that a Granger test was unlikely to be statistically significant. Similar cases could be made for the Cohesion ISD/HDI and the Cohesion ISD/</a:t>
            </a:r>
            <a:r>
              <a:rPr lang="en-GB" sz="1200" kern="1200" dirty="0" err="1" smtClean="0">
                <a:solidFill>
                  <a:schemeClr val="tx1"/>
                </a:solidFill>
                <a:latin typeface="+mn-lt"/>
                <a:ea typeface="+mn-ea"/>
                <a:cs typeface="+mn-cs"/>
              </a:rPr>
              <a:t>Gini</a:t>
            </a:r>
            <a:r>
              <a:rPr lang="en-GB" sz="1200" kern="1200" dirty="0" smtClean="0">
                <a:solidFill>
                  <a:schemeClr val="tx1"/>
                </a:solidFill>
                <a:latin typeface="+mn-lt"/>
                <a:ea typeface="+mn-ea"/>
                <a:cs typeface="+mn-cs"/>
              </a:rPr>
              <a:t> coefficient Granger relationships – while HDI scores have risen consistently, for </a:t>
            </a:r>
            <a:r>
              <a:rPr lang="en-GB" sz="1200" kern="1200" dirty="0" err="1" smtClean="0">
                <a:solidFill>
                  <a:schemeClr val="tx1"/>
                </a:solidFill>
                <a:latin typeface="+mn-lt"/>
                <a:ea typeface="+mn-ea"/>
                <a:cs typeface="+mn-cs"/>
              </a:rPr>
              <a:t>Gini</a:t>
            </a:r>
            <a:r>
              <a:rPr lang="en-GB" sz="1200" kern="1200" dirty="0" smtClean="0">
                <a:solidFill>
                  <a:schemeClr val="tx1"/>
                </a:solidFill>
                <a:latin typeface="+mn-lt"/>
                <a:ea typeface="+mn-ea"/>
                <a:cs typeface="+mn-cs"/>
              </a:rPr>
              <a:t> coefficients the trend is probably consistently towards greater inequality.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6AE400-52EC-9445-B28E-E7FD4C590CA0}"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5F842B1E-7E01-CD48-AB22-C759D1875837}" type="datetimeFigureOut">
              <a:rPr lang="en-US" smtClean="0"/>
              <a:pPr/>
              <a:t>12/11/11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C9A6B-EBEE-F24E-B985-1226A0E166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F842B1E-7E01-CD48-AB22-C759D1875837}" type="datetimeFigureOut">
              <a:rPr lang="en-US" smtClean="0"/>
              <a:pPr/>
              <a:t>12/11/11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C9A6B-EBEE-F24E-B985-1226A0E166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F842B1E-7E01-CD48-AB22-C759D1875837}" type="datetimeFigureOut">
              <a:rPr lang="en-US" smtClean="0"/>
              <a:pPr/>
              <a:t>12/11/11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C9A6B-EBEE-F24E-B985-1226A0E166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F842B1E-7E01-CD48-AB22-C759D1875837}" type="datetimeFigureOut">
              <a:rPr lang="en-US" smtClean="0"/>
              <a:pPr/>
              <a:t>12/11/11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C9A6B-EBEE-F24E-B985-1226A0E166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5F842B1E-7E01-CD48-AB22-C759D1875837}" type="datetimeFigureOut">
              <a:rPr lang="en-US" smtClean="0"/>
              <a:pPr/>
              <a:t>12/11/11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C9A6B-EBEE-F24E-B985-1226A0E166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5F842B1E-7E01-CD48-AB22-C759D1875837}" type="datetimeFigureOut">
              <a:rPr lang="en-US" smtClean="0"/>
              <a:pPr/>
              <a:t>12/11/11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C9A6B-EBEE-F24E-B985-1226A0E166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5F842B1E-7E01-CD48-AB22-C759D1875837}" type="datetimeFigureOut">
              <a:rPr lang="en-US" smtClean="0"/>
              <a:pPr/>
              <a:t>12/11/11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C9A6B-EBEE-F24E-B985-1226A0E166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5F842B1E-7E01-CD48-AB22-C759D1875837}" type="datetimeFigureOut">
              <a:rPr lang="en-US" smtClean="0"/>
              <a:pPr/>
              <a:t>12/11/11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C9A6B-EBEE-F24E-B985-1226A0E166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42B1E-7E01-CD48-AB22-C759D1875837}" type="datetimeFigureOut">
              <a:rPr lang="en-US" smtClean="0"/>
              <a:pPr/>
              <a:t>12/11/11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C9A6B-EBEE-F24E-B985-1226A0E166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F842B1E-7E01-CD48-AB22-C759D1875837}" type="datetimeFigureOut">
              <a:rPr lang="en-US" smtClean="0"/>
              <a:pPr/>
              <a:t>12/11/11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C9A6B-EBEE-F24E-B985-1226A0E166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F842B1E-7E01-CD48-AB22-C759D1875837}" type="datetimeFigureOut">
              <a:rPr lang="en-US" smtClean="0"/>
              <a:pPr/>
              <a:t>12/11/11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C9A6B-EBEE-F24E-B985-1226A0E166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72995"/>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901258"/>
            <a:ext cx="8229600" cy="5224906"/>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42B1E-7E01-CD48-AB22-C759D1875837}" type="datetimeFigureOut">
              <a:rPr lang="en-US" smtClean="0"/>
              <a:pPr/>
              <a:t>12/11/11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C9A6B-EBEE-F24E-B985-1226A0E166A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Macintosh%20HD:Users:ylh:Documents:My%20DocsToGo:my%20RP:_ISD:_ISD%20Conference%202011:ISD%20structural%20processes%20v3.doc!OLE_LINK2" TargetMode="External"/><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Macintosh%20HD:Users:ylh:Documents:My%20DocsToGo:my%20RP:_ISD:_ISD%20Conference%202011:ISD%20structural%20processes%20v3.doc!OLE_LINK4" TargetMode="External"/><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Macintosh%20HD:Users:ylh:Documents:My%20DocsToGo:my%20RP:_ISD:_ISD%20Conference%202011:ISD%20structural%20processes%20v3.doc!OLE_LINK8" TargetMode="External"/><Relationship Id="rId5" Type="http://schemas.openxmlformats.org/officeDocument/2006/relationships/oleObject" Target="Macintosh%20HD:Users:ylh:Documents:My%20DocsToGo:my%20RP:_ISD:_ISD%20Conference%202011:ISD%20structural%20processes%20v3.doc!OLE_LINK9" TargetMode="External"/><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Macintosh%20HD:Users:ylh:Documents:My%20DocsToGo:my%20RP:_ISD:_ISD%20Conference%202011:ISD%20structural%20processes%20v3.doc!OLE_LINK10" TargetMode="External"/><Relationship Id="rId4" Type="http://schemas.openxmlformats.org/officeDocument/2006/relationships/oleObject" Target="Macintosh%20HD:Users:ylh:Documents:My%20DocsToGo:my%20RP:_ISD:_ISD%20Conference%202011:ISD%20structural%20processes%20v3.doc!OLE_LINK11" TargetMode="External"/><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Macintosh%20HD:Users:ylh:Documents:My%20DocsToGo:my%20RP:_ISD:_ISD%20Conference%202011:ISD%20structural%20processes%20v3.doc!OLE_LINK12" TargetMode="External"/><Relationship Id="rId4" Type="http://schemas.openxmlformats.org/officeDocument/2006/relationships/oleObject" Target="Macintosh%20HD:Users:ylh:Documents:My%20DocsToGo:my%20RP:_ISD:_ISD%20Conference%202011:ISD%20structural%20processes%20v3.doc!OLE_LINK13" TargetMode="External"/><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Macintosh%20HD:Users:ylh:Documents:My%20DocsToGo:my%20RP:_ISD:_ISD%20Conference%202011:ISD%20structural%20processes%20v3.doc!OLE_LINK14" TargetMode="External"/><Relationship Id="rId5" Type="http://schemas.openxmlformats.org/officeDocument/2006/relationships/oleObject" Target="Macintosh%20HD:Users:ylh:Documents:My%20DocsToGo:my%20RP:_ISD:_ISD%20Conference%202011:ISD%20structural%20processes%20v3.doc!OLE_LINK15" TargetMode="External"/><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Macintosh%20HD:Users:ylh:Documents:My%20DocsToGo:my%20RP:_ISD:_ISD%20Conference%202011:ISD%20structural%20processes%20v4.doc!OLE_LINK63" TargetMode="External"/><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Macintosh%20HD:Users:ylh:Documents:My%20DocsToGo:my%20RP:_ISD:_ISD%20Conference%202011:ISD%20structural%20processes%20v3.doc!OLE_LINK4" TargetMode="External"/><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Macintosh%20HD:Users:ylh:Documents:My%20DocsToGo:my%20RP:_ISD:_ISD%20Conference%202011:ISD%20structural%20processes%20v3.doc!OLE_LINK6" TargetMode="External"/><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Macintosh%20HD:Users:ylh:Documents:My%20DocsToGo:my%20RP:_ISD:_ISD%20Conference%202011:ISD%20structural%20processes%20v3.doc!OLE_LINK7" TargetMode="External"/><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Macintosh%20HD:Users:ylh:Documents:My%20DocsToGo:my%20RP:_ISD:_ISD%20Conference%202011:ISD%20structural%20processes%20v3.doc!OLE_LINK20" TargetMode="External"/><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Macintosh%20HD:Users:ylh:Documents:My%20DocsToGo:my%20RP:_ISD:_ISD%20Conference%202011:ISD%20structural%20processes%20v3.doc!OLE_LINK5" TargetMode="External"/><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Macintosh%20HD:Users:ylh:Documents:My%20DocsToGo:my%20RP:_ISD:_ISD%20Conference%202011:ISD%20structural%20processes%20v3.doc!OLE_LINK1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Macintosh%20HD:Users:ylh:Documents:My%20DocsToGo:my%20RP:_ISD:_ISD%20Conference%202011:ISD%20structural%20processes%20v3.doc!OLE_LINK17" TargetMode="External"/></Relationships>
</file>

<file path=ppt/slides/_rels/slide31.xml.rels><?xml version="1.0" encoding="UTF-8" standalone="yes"?>
<Relationships xmlns="http://schemas.openxmlformats.org/package/2006/relationships"><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Macintosh%20HD:Users:ylh:Documents:My%20DocsToGo:my%20RP:_ISD:_ISD%20Conference%202011:ISD%20structural%20processes%20v3.doc!OLE_LINK1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Macintosh%20HD:Users:ylh:Documents:My%20DocsToGo:my%20RP:_ISD:_ISD%20Conference%202011:ISD%20structural%20processes%20v3.doc!OLE_LINK2"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Macintosh%20HD:Users:ylh:Documents:My%20DocsToGo:my%20RP:_ISD:_ISD%20Conference%202011:ISD%20structural%20processes%20v3.doc!OLE_LINK3" TargetMode="External"/><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t>Tracking Structural Development Processes</a:t>
            </a:r>
            <a:br>
              <a:rPr lang="en-US" sz="2400" dirty="0" smtClean="0"/>
            </a:br>
            <a:r>
              <a:rPr lang="en-US" sz="2400" dirty="0" smtClean="0"/>
              <a:t>through the Inter-group Cohesion Index</a:t>
            </a:r>
            <a:endParaRPr lang="en-US" sz="2400" dirty="0"/>
          </a:p>
        </p:txBody>
      </p:sp>
      <p:sp>
        <p:nvSpPr>
          <p:cNvPr id="3" name="Subtitle 2"/>
          <p:cNvSpPr>
            <a:spLocks noGrp="1"/>
          </p:cNvSpPr>
          <p:nvPr>
            <p:ph type="subTitle" idx="1"/>
          </p:nvPr>
        </p:nvSpPr>
        <p:spPr/>
        <p:txBody>
          <a:bodyPr>
            <a:normAutofit/>
          </a:bodyPr>
          <a:lstStyle/>
          <a:p>
            <a:r>
              <a:rPr lang="en-US" sz="2000" dirty="0" smtClean="0"/>
              <a:t>John Cameron &amp; </a:t>
            </a:r>
            <a:r>
              <a:rPr lang="en-US" sz="2000" dirty="0" err="1" smtClean="0"/>
              <a:t>Yih</a:t>
            </a:r>
            <a:r>
              <a:rPr lang="en-US" sz="2000" dirty="0" smtClean="0"/>
              <a:t> </a:t>
            </a:r>
            <a:r>
              <a:rPr lang="en-US" sz="2000" dirty="0" err="1" smtClean="0"/>
              <a:t>Lerh</a:t>
            </a:r>
            <a:r>
              <a:rPr lang="en-US" sz="2000" dirty="0" smtClean="0"/>
              <a:t> Huang</a:t>
            </a:r>
          </a:p>
          <a:p>
            <a:r>
              <a:rPr lang="en-US" sz="2000" dirty="0" smtClean="0"/>
              <a:t>ISS</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6241948"/>
            <a:ext cx="8229600" cy="325666"/>
          </a:xfrm>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aphicFrame>
        <p:nvGraphicFramePr>
          <p:cNvPr id="5122" name="Object 2"/>
          <p:cNvGraphicFramePr>
            <a:graphicFrameLocks noChangeAspect="1"/>
          </p:cNvGraphicFramePr>
          <p:nvPr/>
        </p:nvGraphicFramePr>
        <p:xfrm>
          <a:off x="1" y="574199"/>
          <a:ext cx="9144000" cy="5396359"/>
        </p:xfrm>
        <a:graphic>
          <a:graphicData uri="http://schemas.openxmlformats.org/presentationml/2006/ole">
            <p:oleObj spid="_x0000_s72706" name="Document" r:id="rId4" imgW="4673600" imgH="2476500" progId="Word.Document.12">
              <p:link updateAutomatic="1"/>
            </p:oleObj>
          </a:graphicData>
        </a:graphic>
      </p:graphicFrame>
      <p:sp>
        <p:nvSpPr>
          <p:cNvPr id="5" name="TextBox 4"/>
          <p:cNvSpPr txBox="1"/>
          <p:nvPr/>
        </p:nvSpPr>
        <p:spPr>
          <a:xfrm>
            <a:off x="1378587" y="6241948"/>
            <a:ext cx="7110040" cy="338554"/>
          </a:xfrm>
          <a:prstGeom prst="rect">
            <a:avLst/>
          </a:prstGeom>
          <a:noFill/>
        </p:spPr>
        <p:txBody>
          <a:bodyPr wrap="square" rtlCol="0">
            <a:spAutoFit/>
          </a:bodyPr>
          <a:lstStyle/>
          <a:p>
            <a:r>
              <a:rPr lang="en-US" sz="1600" dirty="0" smtClean="0"/>
              <a:t>Only countries with complete data sets are presented (</a:t>
            </a:r>
            <a:r>
              <a:rPr lang="en-US" sz="1600" dirty="0" err="1" smtClean="0"/>
              <a:t>n</a:t>
            </a:r>
            <a:r>
              <a:rPr lang="en-US" sz="1600" dirty="0" smtClean="0"/>
              <a:t>=96)</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21506" name="Object 2"/>
          <p:cNvGraphicFramePr>
            <a:graphicFrameLocks noChangeAspect="1"/>
          </p:cNvGraphicFramePr>
          <p:nvPr/>
        </p:nvGraphicFramePr>
        <p:xfrm>
          <a:off x="1758514" y="274638"/>
          <a:ext cx="4686736" cy="6577318"/>
        </p:xfrm>
        <a:graphic>
          <a:graphicData uri="http://schemas.openxmlformats.org/presentationml/2006/ole">
            <p:oleObj spid="_x0000_s21506" name="Document" r:id="rId4" imgW="3746500" imgH="5257800" progId="Word.Document.12">
              <p:link updateAutomatic="1"/>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a:t>
            </a:r>
            <a:r>
              <a:rPr lang="en-GB" dirty="0" smtClean="0"/>
              <a:t>dverse events and the onset and depth of declines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t>1997 Asian Financial Crisis</a:t>
            </a:r>
          </a:p>
          <a:p>
            <a:r>
              <a:rPr lang="en-US" dirty="0" smtClean="0"/>
              <a:t>Post-9/11</a:t>
            </a:r>
          </a:p>
          <a:p>
            <a:r>
              <a:rPr lang="en-US" dirty="0" smtClean="0"/>
              <a:t>‘War on Terror’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Income Group</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22530" name="Object 2"/>
          <p:cNvGraphicFramePr>
            <a:graphicFrameLocks noChangeAspect="1"/>
          </p:cNvGraphicFramePr>
          <p:nvPr/>
        </p:nvGraphicFramePr>
        <p:xfrm>
          <a:off x="0" y="1974850"/>
          <a:ext cx="4385430" cy="3178049"/>
        </p:xfrm>
        <a:graphic>
          <a:graphicData uri="http://schemas.openxmlformats.org/presentationml/2006/ole">
            <p:oleObj spid="_x0000_s22530" name="Document" r:id="rId4" imgW="4013200" imgH="2908300" progId="Word.Document.12">
              <p:link updateAutomatic="1"/>
            </p:oleObj>
          </a:graphicData>
        </a:graphic>
      </p:graphicFrame>
      <p:graphicFrame>
        <p:nvGraphicFramePr>
          <p:cNvPr id="22531" name="Object 3"/>
          <p:cNvGraphicFramePr>
            <a:graphicFrameLocks noChangeAspect="1"/>
          </p:cNvGraphicFramePr>
          <p:nvPr/>
        </p:nvGraphicFramePr>
        <p:xfrm>
          <a:off x="4739747" y="1974850"/>
          <a:ext cx="4330330" cy="3138119"/>
        </p:xfrm>
        <a:graphic>
          <a:graphicData uri="http://schemas.openxmlformats.org/presentationml/2006/ole">
            <p:oleObj spid="_x0000_s22531" name="Document" r:id="rId5" imgW="4013200" imgH="2908300" progId="Word.Document.12">
              <p:link updateAutomatic="1"/>
            </p:oleObj>
          </a:graphicData>
        </a:graphic>
      </p:graphicFrame>
      <p:sp>
        <p:nvSpPr>
          <p:cNvPr id="6" name="TextBox 5"/>
          <p:cNvSpPr txBox="1"/>
          <p:nvPr/>
        </p:nvSpPr>
        <p:spPr>
          <a:xfrm>
            <a:off x="1172342" y="5272174"/>
            <a:ext cx="7651667" cy="307777"/>
          </a:xfrm>
          <a:prstGeom prst="rect">
            <a:avLst/>
          </a:prstGeom>
          <a:noFill/>
        </p:spPr>
        <p:txBody>
          <a:bodyPr wrap="square" rtlCol="0">
            <a:spAutoFit/>
          </a:bodyPr>
          <a:lstStyle/>
          <a:p>
            <a:r>
              <a:rPr lang="en-US" sz="1400" dirty="0" smtClean="0"/>
              <a:t>         Peaked around 1995 				   		            Peaked around 2000</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Middle Income Group</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30722" name="Object 2"/>
          <p:cNvGraphicFramePr>
            <a:graphicFrameLocks noChangeAspect="1"/>
          </p:cNvGraphicFramePr>
          <p:nvPr/>
        </p:nvGraphicFramePr>
        <p:xfrm>
          <a:off x="-1" y="2006599"/>
          <a:ext cx="4504835" cy="3255107"/>
        </p:xfrm>
        <a:graphic>
          <a:graphicData uri="http://schemas.openxmlformats.org/presentationml/2006/ole">
            <p:oleObj spid="_x0000_s30722" name="Document" r:id="rId3" imgW="3937000" imgH="2844800" progId="Word.Document.12">
              <p:link updateAutomatic="1"/>
            </p:oleObj>
          </a:graphicData>
        </a:graphic>
      </p:graphicFrame>
      <p:graphicFrame>
        <p:nvGraphicFramePr>
          <p:cNvPr id="30723" name="Object 3"/>
          <p:cNvGraphicFramePr>
            <a:graphicFrameLocks noChangeAspect="1"/>
          </p:cNvGraphicFramePr>
          <p:nvPr/>
        </p:nvGraphicFramePr>
        <p:xfrm>
          <a:off x="4639164" y="2006598"/>
          <a:ext cx="4504836" cy="3255107"/>
        </p:xfrm>
        <a:graphic>
          <a:graphicData uri="http://schemas.openxmlformats.org/presentationml/2006/ole">
            <p:oleObj spid="_x0000_s30723" name="Document" r:id="rId4" imgW="3937000" imgH="2844800" progId="Word.Document.12">
              <p:link updateAutomatic="1"/>
            </p:oleObj>
          </a:graphicData>
        </a:graphic>
      </p:graphicFrame>
      <p:sp>
        <p:nvSpPr>
          <p:cNvPr id="7" name="TextBox 6"/>
          <p:cNvSpPr txBox="1"/>
          <p:nvPr/>
        </p:nvSpPr>
        <p:spPr>
          <a:xfrm>
            <a:off x="1172342" y="5261318"/>
            <a:ext cx="7651667" cy="307777"/>
          </a:xfrm>
          <a:prstGeom prst="rect">
            <a:avLst/>
          </a:prstGeom>
          <a:noFill/>
        </p:spPr>
        <p:txBody>
          <a:bodyPr wrap="square" rtlCol="0">
            <a:spAutoFit/>
          </a:bodyPr>
          <a:lstStyle/>
          <a:p>
            <a:r>
              <a:rPr lang="en-US" sz="1400" dirty="0" smtClean="0"/>
              <a:t>         Peaked around 1995 				   		            Peaked around 2000</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Middle Income Group</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31746" name="Object 2"/>
          <p:cNvGraphicFramePr>
            <a:graphicFrameLocks noChangeAspect="1"/>
          </p:cNvGraphicFramePr>
          <p:nvPr/>
        </p:nvGraphicFramePr>
        <p:xfrm>
          <a:off x="0" y="2006600"/>
          <a:ext cx="4515690" cy="3262950"/>
        </p:xfrm>
        <a:graphic>
          <a:graphicData uri="http://schemas.openxmlformats.org/presentationml/2006/ole">
            <p:oleObj spid="_x0000_s31746" name="Document" r:id="rId3" imgW="3937000" imgH="2844800" progId="Word.Document.12">
              <p:link updateAutomatic="1"/>
            </p:oleObj>
          </a:graphicData>
        </a:graphic>
      </p:graphicFrame>
      <p:graphicFrame>
        <p:nvGraphicFramePr>
          <p:cNvPr id="31747" name="Object 3"/>
          <p:cNvGraphicFramePr>
            <a:graphicFrameLocks noChangeAspect="1"/>
          </p:cNvGraphicFramePr>
          <p:nvPr/>
        </p:nvGraphicFramePr>
        <p:xfrm>
          <a:off x="4628310" y="2006600"/>
          <a:ext cx="4515690" cy="3262950"/>
        </p:xfrm>
        <a:graphic>
          <a:graphicData uri="http://schemas.openxmlformats.org/presentationml/2006/ole">
            <p:oleObj spid="_x0000_s31747" name="Document" r:id="rId4" imgW="3937000" imgH="2844800" progId="Word.Document.12">
              <p:link updateAutomatic="1"/>
            </p:oleObj>
          </a:graphicData>
        </a:graphic>
      </p:graphicFrame>
      <p:sp>
        <p:nvSpPr>
          <p:cNvPr id="7" name="TextBox 6"/>
          <p:cNvSpPr txBox="1"/>
          <p:nvPr/>
        </p:nvSpPr>
        <p:spPr>
          <a:xfrm>
            <a:off x="1172342" y="5261318"/>
            <a:ext cx="7651667" cy="307777"/>
          </a:xfrm>
          <a:prstGeom prst="rect">
            <a:avLst/>
          </a:prstGeom>
          <a:noFill/>
        </p:spPr>
        <p:txBody>
          <a:bodyPr wrap="square" rtlCol="0">
            <a:spAutoFit/>
          </a:bodyPr>
          <a:lstStyle/>
          <a:p>
            <a:r>
              <a:rPr lang="en-US" sz="1400" dirty="0" smtClean="0"/>
              <a:t>         Peaked around 1995 				   		            Peaked around 2000</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a:t>
            </a:r>
            <a:r>
              <a:rPr lang="en-US" dirty="0" smtClean="0"/>
              <a:t> </a:t>
            </a:r>
            <a:r>
              <a:rPr lang="en-US" dirty="0" smtClean="0"/>
              <a:t>Income Group</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32770" name="Object 2"/>
          <p:cNvGraphicFramePr>
            <a:graphicFrameLocks noChangeAspect="1"/>
          </p:cNvGraphicFramePr>
          <p:nvPr/>
        </p:nvGraphicFramePr>
        <p:xfrm>
          <a:off x="-1" y="2006599"/>
          <a:ext cx="4504835" cy="3255106"/>
        </p:xfrm>
        <a:graphic>
          <a:graphicData uri="http://schemas.openxmlformats.org/presentationml/2006/ole">
            <p:oleObj spid="_x0000_s32770" name="Document" r:id="rId4" imgW="3937000" imgH="2844800" progId="Word.Document.12">
              <p:link updateAutomatic="1"/>
            </p:oleObj>
          </a:graphicData>
        </a:graphic>
      </p:graphicFrame>
      <p:graphicFrame>
        <p:nvGraphicFramePr>
          <p:cNvPr id="32771" name="Object 3"/>
          <p:cNvGraphicFramePr>
            <a:graphicFrameLocks noChangeAspect="1"/>
          </p:cNvGraphicFramePr>
          <p:nvPr/>
        </p:nvGraphicFramePr>
        <p:xfrm>
          <a:off x="4639164" y="2006598"/>
          <a:ext cx="4504836" cy="3255107"/>
        </p:xfrm>
        <a:graphic>
          <a:graphicData uri="http://schemas.openxmlformats.org/presentationml/2006/ole">
            <p:oleObj spid="_x0000_s32771" name="Document" r:id="rId5" imgW="3937000" imgH="2844800" progId="Word.Document.12">
              <p:link updateAutomatic="1"/>
            </p:oleObj>
          </a:graphicData>
        </a:graphic>
      </p:graphicFrame>
      <p:sp>
        <p:nvSpPr>
          <p:cNvPr id="7" name="TextBox 6"/>
          <p:cNvSpPr txBox="1"/>
          <p:nvPr/>
        </p:nvSpPr>
        <p:spPr>
          <a:xfrm>
            <a:off x="1172342" y="5261318"/>
            <a:ext cx="7651667" cy="307777"/>
          </a:xfrm>
          <a:prstGeom prst="rect">
            <a:avLst/>
          </a:prstGeom>
          <a:noFill/>
        </p:spPr>
        <p:txBody>
          <a:bodyPr wrap="square" rtlCol="0">
            <a:spAutoFit/>
          </a:bodyPr>
          <a:lstStyle/>
          <a:p>
            <a:r>
              <a:rPr lang="en-US" sz="1400" dirty="0" smtClean="0"/>
              <a:t>         Peaked around 1995 				   		            Peaked around 2000</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smtClean="0"/>
              <a:t>Y</a:t>
            </a:r>
            <a:r>
              <a:rPr lang="en-US" dirty="0" smtClean="0"/>
              <a:t>ear Change</a:t>
            </a:r>
            <a:endParaRPr lang="en-US" dirty="0"/>
          </a:p>
        </p:txBody>
      </p:sp>
      <p:graphicFrame>
        <p:nvGraphicFramePr>
          <p:cNvPr id="6" name="Content Placeholder 5"/>
          <p:cNvGraphicFramePr>
            <a:graphicFrameLocks noGrp="1"/>
          </p:cNvGraphicFramePr>
          <p:nvPr>
            <p:ph idx="1"/>
          </p:nvPr>
        </p:nvGraphicFramePr>
        <p:xfrm>
          <a:off x="457200" y="2082800"/>
          <a:ext cx="8229600" cy="1198880"/>
        </p:xfrm>
        <a:graphic>
          <a:graphicData uri="http://schemas.openxmlformats.org/drawingml/2006/table">
            <a:tbl>
              <a:tblPr firstRow="1" bandRow="1">
                <a:tableStyleId>{69012ECD-51FC-41F1-AA8D-1B2483CD663E}</a:tableStyleId>
              </a:tblPr>
              <a:tblGrid>
                <a:gridCol w="2057400"/>
                <a:gridCol w="2057400"/>
                <a:gridCol w="2057400"/>
                <a:gridCol w="2057400"/>
              </a:tblGrid>
              <a:tr h="558800">
                <a:tc>
                  <a:txBody>
                    <a:bodyPr/>
                    <a:lstStyle/>
                    <a:p>
                      <a:pPr algn="ctr"/>
                      <a:endParaRPr lang="en-US" dirty="0"/>
                    </a:p>
                  </a:txBody>
                  <a:tcPr/>
                </a:tc>
                <a:tc>
                  <a:txBody>
                    <a:bodyPr/>
                    <a:lstStyle/>
                    <a:p>
                      <a:pPr algn="ctr"/>
                      <a:r>
                        <a:rPr lang="en-US" dirty="0" smtClean="0"/>
                        <a:t>Peak</a:t>
                      </a:r>
                      <a:r>
                        <a:rPr lang="en-US" baseline="0" dirty="0" smtClean="0"/>
                        <a:t>ed ~ 1995</a:t>
                      </a:r>
                      <a:endParaRPr lang="en-US" dirty="0"/>
                    </a:p>
                  </a:txBody>
                  <a:tcPr/>
                </a:tc>
                <a:tc>
                  <a:txBody>
                    <a:bodyPr/>
                    <a:lstStyle/>
                    <a:p>
                      <a:pPr algn="ctr"/>
                      <a:r>
                        <a:rPr lang="en-US" dirty="0" smtClean="0"/>
                        <a:t>Peaked ~ 2000</a:t>
                      </a:r>
                      <a:endParaRPr lang="en-US" dirty="0"/>
                    </a:p>
                  </a:txBody>
                  <a:tcPr/>
                </a:tc>
                <a:tc>
                  <a:txBody>
                    <a:bodyPr/>
                    <a:lstStyle/>
                    <a:p>
                      <a:pPr algn="ctr"/>
                      <a:r>
                        <a:rPr lang="en-US" dirty="0" smtClean="0"/>
                        <a:t>Mann-Whiney</a:t>
                      </a:r>
                    </a:p>
                    <a:p>
                      <a:pPr algn="ctr"/>
                      <a:r>
                        <a:rPr lang="en-US" dirty="0" smtClean="0"/>
                        <a:t>test</a:t>
                      </a:r>
                      <a:endParaRPr lang="en-US" dirty="0"/>
                    </a:p>
                  </a:txBody>
                  <a:tcPr/>
                </a:tc>
              </a:tr>
              <a:tr h="558800">
                <a:tc>
                  <a:txBody>
                    <a:bodyPr/>
                    <a:lstStyle/>
                    <a:p>
                      <a:pPr algn="ctr"/>
                      <a:r>
                        <a:rPr lang="en-US" i="1" dirty="0" smtClean="0"/>
                        <a:t>cohesion </a:t>
                      </a:r>
                      <a:r>
                        <a:rPr lang="en-US" i="0" dirty="0" smtClean="0"/>
                        <a:t>Index</a:t>
                      </a:r>
                      <a:endParaRPr lang="en-US" i="0" dirty="0"/>
                    </a:p>
                  </a:txBody>
                  <a:tcPr/>
                </a:tc>
                <a:tc>
                  <a:txBody>
                    <a:bodyPr/>
                    <a:lstStyle/>
                    <a:p>
                      <a:pPr algn="ctr"/>
                      <a:r>
                        <a:rPr lang="en-US" dirty="0" smtClean="0"/>
                        <a:t>-0.079</a:t>
                      </a:r>
                      <a:endParaRPr lang="en-US" dirty="0"/>
                    </a:p>
                  </a:txBody>
                  <a:tcPr/>
                </a:tc>
                <a:tc>
                  <a:txBody>
                    <a:bodyPr/>
                    <a:lstStyle/>
                    <a:p>
                      <a:pPr algn="ctr"/>
                      <a:r>
                        <a:rPr lang="en-US" dirty="0" smtClean="0"/>
                        <a:t>-0.140</a:t>
                      </a:r>
                      <a:endParaRPr lang="en-US" dirty="0"/>
                    </a:p>
                  </a:txBody>
                  <a:tcPr/>
                </a:tc>
                <a:tc>
                  <a:txBody>
                    <a:bodyPr/>
                    <a:lstStyle/>
                    <a:p>
                      <a:pPr algn="ctr"/>
                      <a:r>
                        <a:rPr lang="en-US" i="1" dirty="0" err="1" smtClean="0"/>
                        <a:t>p</a:t>
                      </a:r>
                      <a:r>
                        <a:rPr lang="en-US" i="1" dirty="0" smtClean="0"/>
                        <a:t>&lt;0.000</a:t>
                      </a:r>
                      <a:endParaRPr lang="en-US" i="1"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10 </a:t>
            </a:r>
            <a:r>
              <a:rPr lang="en-US" dirty="0" smtClean="0"/>
              <a:t>Y</a:t>
            </a:r>
            <a:r>
              <a:rPr lang="en-US" dirty="0" smtClean="0"/>
              <a:t>ear Change post-‘peak’</a:t>
            </a:r>
            <a:endParaRPr lang="en-US" dirty="0"/>
          </a:p>
        </p:txBody>
      </p:sp>
      <p:graphicFrame>
        <p:nvGraphicFramePr>
          <p:cNvPr id="6" name="Content Placeholder 5"/>
          <p:cNvGraphicFramePr>
            <a:graphicFrameLocks noGrp="1"/>
          </p:cNvGraphicFramePr>
          <p:nvPr>
            <p:ph idx="1"/>
          </p:nvPr>
        </p:nvGraphicFramePr>
        <p:xfrm>
          <a:off x="457200" y="2082800"/>
          <a:ext cx="8229600" cy="1838960"/>
        </p:xfrm>
        <a:graphic>
          <a:graphicData uri="http://schemas.openxmlformats.org/drawingml/2006/table">
            <a:tbl>
              <a:tblPr firstRow="1" bandRow="1">
                <a:tableStyleId>{69012ECD-51FC-41F1-AA8D-1B2483CD663E}</a:tableStyleId>
              </a:tblPr>
              <a:tblGrid>
                <a:gridCol w="2057400"/>
                <a:gridCol w="2057400"/>
                <a:gridCol w="2057400"/>
                <a:gridCol w="2057400"/>
              </a:tblGrid>
              <a:tr h="558800">
                <a:tc>
                  <a:txBody>
                    <a:bodyPr/>
                    <a:lstStyle/>
                    <a:p>
                      <a:pPr algn="ctr"/>
                      <a:endParaRPr lang="en-US" dirty="0"/>
                    </a:p>
                  </a:txBody>
                  <a:tcPr/>
                </a:tc>
                <a:tc>
                  <a:txBody>
                    <a:bodyPr/>
                    <a:lstStyle/>
                    <a:p>
                      <a:pPr algn="ctr"/>
                      <a:r>
                        <a:rPr lang="en-US" dirty="0" smtClean="0"/>
                        <a:t>Peak</a:t>
                      </a:r>
                      <a:r>
                        <a:rPr lang="en-US" baseline="0" dirty="0" smtClean="0"/>
                        <a:t>ed ~ 1995</a:t>
                      </a:r>
                      <a:endParaRPr lang="en-US" dirty="0"/>
                    </a:p>
                  </a:txBody>
                  <a:tcPr/>
                </a:tc>
                <a:tc>
                  <a:txBody>
                    <a:bodyPr/>
                    <a:lstStyle/>
                    <a:p>
                      <a:pPr algn="ctr"/>
                      <a:r>
                        <a:rPr lang="en-US" dirty="0" smtClean="0"/>
                        <a:t>Peaked ~ 2000</a:t>
                      </a:r>
                      <a:endParaRPr lang="en-US" dirty="0"/>
                    </a:p>
                  </a:txBody>
                  <a:tcPr/>
                </a:tc>
                <a:tc>
                  <a:txBody>
                    <a:bodyPr/>
                    <a:lstStyle/>
                    <a:p>
                      <a:pPr algn="ctr"/>
                      <a:r>
                        <a:rPr lang="en-US" dirty="0" smtClean="0"/>
                        <a:t>Mann-Whiney</a:t>
                      </a:r>
                    </a:p>
                    <a:p>
                      <a:pPr algn="ctr"/>
                      <a:r>
                        <a:rPr lang="en-US" dirty="0" smtClean="0"/>
                        <a:t>test</a:t>
                      </a:r>
                      <a:endParaRPr lang="en-US" dirty="0"/>
                    </a:p>
                  </a:txBody>
                  <a:tcPr/>
                </a:tc>
              </a:tr>
              <a:tr h="558800">
                <a:tc>
                  <a:txBody>
                    <a:bodyPr/>
                    <a:lstStyle/>
                    <a:p>
                      <a:pPr algn="ctr"/>
                      <a:r>
                        <a:rPr lang="en-US" i="1" dirty="0" smtClean="0"/>
                        <a:t>cohesion </a:t>
                      </a:r>
                      <a:r>
                        <a:rPr lang="en-US" i="0" dirty="0" smtClean="0"/>
                        <a:t>Index</a:t>
                      </a:r>
                      <a:endParaRPr lang="en-US" i="0" dirty="0"/>
                    </a:p>
                  </a:txBody>
                  <a:tcPr/>
                </a:tc>
                <a:tc>
                  <a:txBody>
                    <a:bodyPr/>
                    <a:lstStyle/>
                    <a:p>
                      <a:pPr algn="ctr"/>
                      <a:r>
                        <a:rPr lang="en-US" dirty="0" smtClean="0"/>
                        <a:t>-0.079</a:t>
                      </a:r>
                      <a:endParaRPr lang="en-US" dirty="0"/>
                    </a:p>
                  </a:txBody>
                  <a:tcPr/>
                </a:tc>
                <a:tc>
                  <a:txBody>
                    <a:bodyPr/>
                    <a:lstStyle/>
                    <a:p>
                      <a:pPr algn="ctr"/>
                      <a:r>
                        <a:rPr lang="en-US" dirty="0" smtClean="0"/>
                        <a:t>-0.140</a:t>
                      </a:r>
                      <a:endParaRPr lang="en-US" dirty="0"/>
                    </a:p>
                  </a:txBody>
                  <a:tcPr/>
                </a:tc>
                <a:tc>
                  <a:txBody>
                    <a:bodyPr/>
                    <a:lstStyle/>
                    <a:p>
                      <a:pPr algn="ctr"/>
                      <a:r>
                        <a:rPr lang="en-US" i="1" dirty="0" err="1" smtClean="0"/>
                        <a:t>p</a:t>
                      </a:r>
                      <a:r>
                        <a:rPr lang="en-US" i="1" dirty="0" smtClean="0"/>
                        <a:t>&lt;0.000</a:t>
                      </a:r>
                      <a:endParaRPr lang="en-US" i="1" dirty="0"/>
                    </a:p>
                  </a:txBody>
                  <a:tcPr/>
                </a:tc>
              </a:tr>
              <a:tr h="5588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i="1" dirty="0" err="1" smtClean="0"/>
                        <a:t>gdppc</a:t>
                      </a:r>
                      <a:r>
                        <a:rPr lang="en-US" i="1" dirty="0" smtClean="0"/>
                        <a:t> </a:t>
                      </a:r>
                      <a:r>
                        <a:rPr lang="en-US" i="0" dirty="0" smtClean="0"/>
                        <a:t>growth</a:t>
                      </a:r>
                      <a:endParaRPr lang="en-US" i="1" dirty="0" smtClean="0"/>
                    </a:p>
                    <a:p>
                      <a:pPr algn="ctr"/>
                      <a:endParaRPr lang="en-US" i="1" dirty="0"/>
                    </a:p>
                  </a:txBody>
                  <a:tcPr/>
                </a:tc>
                <a:tc>
                  <a:txBody>
                    <a:bodyPr/>
                    <a:lstStyle/>
                    <a:p>
                      <a:pPr algn="ctr"/>
                      <a:r>
                        <a:rPr lang="en-US" dirty="0" smtClean="0"/>
                        <a:t>34.6%</a:t>
                      </a:r>
                      <a:endParaRPr lang="en-US" dirty="0"/>
                    </a:p>
                  </a:txBody>
                  <a:tcPr/>
                </a:tc>
                <a:tc>
                  <a:txBody>
                    <a:bodyPr/>
                    <a:lstStyle/>
                    <a:p>
                      <a:pPr algn="ctr"/>
                      <a:r>
                        <a:rPr lang="en-US" dirty="0" smtClean="0"/>
                        <a:t>19.4%</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i="1" dirty="0" err="1" smtClean="0"/>
                        <a:t>p</a:t>
                      </a:r>
                      <a:r>
                        <a:rPr lang="en-US" i="1" dirty="0" smtClean="0"/>
                        <a:t>&lt;0.000</a:t>
                      </a:r>
                    </a:p>
                    <a:p>
                      <a:pPr algn="ctr"/>
                      <a:endParaRPr lang="en-US" i="1"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6083" name="Object 3"/>
          <p:cNvGraphicFramePr>
            <a:graphicFrameLocks noChangeAspect="1"/>
          </p:cNvGraphicFramePr>
          <p:nvPr/>
        </p:nvGraphicFramePr>
        <p:xfrm>
          <a:off x="1214438" y="857250"/>
          <a:ext cx="7472362" cy="4075113"/>
        </p:xfrm>
        <a:graphic>
          <a:graphicData uri="http://schemas.openxmlformats.org/presentationml/2006/ole">
            <p:oleObj spid="_x0000_s46083" name="Document" r:id="rId4" imgW="4191000" imgH="2286000" progId="Word.Document.12">
              <p:link updateAutomatic="1"/>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endParaRPr lang="en-US" dirty="0" smtClean="0"/>
          </a:p>
          <a:p>
            <a:pPr>
              <a:buNone/>
            </a:pPr>
            <a:r>
              <a:rPr lang="en-GB" dirty="0" smtClean="0"/>
              <a:t>  “</a:t>
            </a:r>
            <a:r>
              <a:rPr lang="en-GB" dirty="0" smtClean="0"/>
              <a:t>All happy families are alike; each unhappy family is unhappy in its own way.”</a:t>
            </a:r>
            <a:r>
              <a:rPr lang="en-GB" dirty="0" smtClean="0"/>
              <a:t>                							– </a:t>
            </a:r>
            <a:r>
              <a:rPr lang="en-GB" dirty="0" smtClean="0"/>
              <a:t>Tolstoy, in </a:t>
            </a:r>
            <a:r>
              <a:rPr lang="en-GB" i="1" dirty="0" smtClean="0"/>
              <a:t>Anna </a:t>
            </a:r>
            <a:r>
              <a:rPr lang="en-GB" i="1" dirty="0" smtClean="0"/>
              <a:t>Karenina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21506" name="Object 2"/>
          <p:cNvGraphicFramePr>
            <a:graphicFrameLocks noChangeAspect="1"/>
          </p:cNvGraphicFramePr>
          <p:nvPr/>
        </p:nvGraphicFramePr>
        <p:xfrm>
          <a:off x="1758514" y="274638"/>
          <a:ext cx="4686736" cy="6577318"/>
        </p:xfrm>
        <a:graphic>
          <a:graphicData uri="http://schemas.openxmlformats.org/presentationml/2006/ole">
            <p:oleObj spid="_x0000_s29698" name="Document" r:id="rId4" imgW="3746500" imgH="5257800" progId="Word.Document.12">
              <p:link updateAutomatic="1"/>
            </p:oleObj>
          </a:graphicData>
        </a:graphic>
      </p:graphicFrame>
      <p:sp>
        <p:nvSpPr>
          <p:cNvPr id="6" name="Rectangle 5"/>
          <p:cNvSpPr/>
          <p:nvPr/>
        </p:nvSpPr>
        <p:spPr>
          <a:xfrm>
            <a:off x="5362380" y="747633"/>
            <a:ext cx="1324313" cy="5378530"/>
          </a:xfrm>
          <a:prstGeom prst="rect">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17410" name="Object 2"/>
          <p:cNvGraphicFramePr>
            <a:graphicFrameLocks noChangeAspect="1"/>
          </p:cNvGraphicFramePr>
          <p:nvPr/>
        </p:nvGraphicFramePr>
        <p:xfrm>
          <a:off x="925052" y="1131164"/>
          <a:ext cx="10474364" cy="4995000"/>
        </p:xfrm>
        <a:graphic>
          <a:graphicData uri="http://schemas.openxmlformats.org/presentationml/2006/ole">
            <p:oleObj spid="_x0000_s17410" name="Document" r:id="rId4" imgW="4394200" imgH="2095500" progId="Word.Document.12">
              <p:link updateAutomatic="1"/>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post-peak change: </a:t>
            </a:r>
            <a:r>
              <a:rPr lang="en-US" i="1" dirty="0" err="1" smtClean="0"/>
              <a:t>gdppc</a:t>
            </a:r>
            <a:r>
              <a:rPr lang="en-US" dirty="0" smtClean="0"/>
              <a:t> </a:t>
            </a:r>
            <a:r>
              <a:rPr lang="en-US" dirty="0" err="1" smtClean="0"/>
              <a:t>vs</a:t>
            </a:r>
            <a:r>
              <a:rPr lang="en-US" dirty="0" smtClean="0"/>
              <a:t> Inter-group Cohesion –</a:t>
            </a:r>
            <a:r>
              <a:rPr lang="en-US" dirty="0" smtClean="0"/>
              <a:t> High Income</a:t>
            </a:r>
            <a:endParaRPr lang="en-US" dirty="0"/>
          </a:p>
        </p:txBody>
      </p:sp>
      <p:sp>
        <p:nvSpPr>
          <p:cNvPr id="3" name="Content Placeholder 2"/>
          <p:cNvSpPr>
            <a:spLocks noGrp="1"/>
          </p:cNvSpPr>
          <p:nvPr>
            <p:ph idx="1"/>
          </p:nvPr>
        </p:nvSpPr>
        <p:spPr/>
        <p:txBody>
          <a:bodyPr/>
          <a:lstStyle/>
          <a:p>
            <a:endParaRPr lang="en-US"/>
          </a:p>
        </p:txBody>
      </p:sp>
      <p:graphicFrame>
        <p:nvGraphicFramePr>
          <p:cNvPr id="25602" name="Object 2"/>
          <p:cNvGraphicFramePr>
            <a:graphicFrameLocks noChangeAspect="1"/>
          </p:cNvGraphicFramePr>
          <p:nvPr/>
        </p:nvGraphicFramePr>
        <p:xfrm>
          <a:off x="251392" y="901258"/>
          <a:ext cx="8606307" cy="5729742"/>
        </p:xfrm>
        <a:graphic>
          <a:graphicData uri="http://schemas.openxmlformats.org/presentationml/2006/ole">
            <p:oleObj spid="_x0000_s25602" name="Document" r:id="rId4" imgW="4673600" imgH="3111500" progId="Word.Document.12">
              <p:link updateAutomatic="1"/>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year change (2000-2010): </a:t>
            </a:r>
            <a:r>
              <a:rPr lang="en-US" i="1" dirty="0" err="1" smtClean="0"/>
              <a:t>gdppc</a:t>
            </a:r>
            <a:r>
              <a:rPr lang="en-US" dirty="0" smtClean="0"/>
              <a:t> </a:t>
            </a:r>
            <a:r>
              <a:rPr lang="en-US" dirty="0" err="1" smtClean="0"/>
              <a:t>vs</a:t>
            </a:r>
            <a:r>
              <a:rPr lang="en-US" dirty="0" smtClean="0"/>
              <a:t> Inter-group Cohesion – Upper Income</a:t>
            </a:r>
            <a:endParaRPr lang="en-US" dirty="0"/>
          </a:p>
        </p:txBody>
      </p:sp>
      <p:sp>
        <p:nvSpPr>
          <p:cNvPr id="3" name="Content Placeholder 2"/>
          <p:cNvSpPr>
            <a:spLocks noGrp="1"/>
          </p:cNvSpPr>
          <p:nvPr>
            <p:ph idx="1"/>
          </p:nvPr>
        </p:nvSpPr>
        <p:spPr/>
        <p:txBody>
          <a:bodyPr/>
          <a:lstStyle/>
          <a:p>
            <a:endParaRPr lang="en-US"/>
          </a:p>
        </p:txBody>
      </p:sp>
      <p:graphicFrame>
        <p:nvGraphicFramePr>
          <p:cNvPr id="26626" name="Object 2"/>
          <p:cNvGraphicFramePr>
            <a:graphicFrameLocks noChangeAspect="1"/>
          </p:cNvGraphicFramePr>
          <p:nvPr/>
        </p:nvGraphicFramePr>
        <p:xfrm>
          <a:off x="259585" y="901257"/>
          <a:ext cx="8641534" cy="5753195"/>
        </p:xfrm>
        <a:graphic>
          <a:graphicData uri="http://schemas.openxmlformats.org/presentationml/2006/ole">
            <p:oleObj spid="_x0000_s26626" name="Document" r:id="rId4" imgW="4673600" imgH="3111500" progId="Word.Document.12">
              <p:link updateAutomatic="1"/>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01258"/>
            <a:ext cx="8229600" cy="5405822"/>
          </a:xfrm>
        </p:spPr>
        <p:txBody>
          <a:bodyPr/>
          <a:lstStyle/>
          <a:p>
            <a:endParaRPr lang="en-US" dirty="0"/>
          </a:p>
        </p:txBody>
      </p:sp>
      <p:graphicFrame>
        <p:nvGraphicFramePr>
          <p:cNvPr id="23554" name="Object 2"/>
          <p:cNvGraphicFramePr>
            <a:graphicFrameLocks noChangeAspect="1"/>
          </p:cNvGraphicFramePr>
          <p:nvPr/>
        </p:nvGraphicFramePr>
        <p:xfrm>
          <a:off x="0" y="542778"/>
          <a:ext cx="9062483" cy="5308369"/>
        </p:xfrm>
        <a:graphic>
          <a:graphicData uri="http://schemas.openxmlformats.org/presentationml/2006/ole">
            <p:oleObj spid="_x0000_s23554" name="Document" r:id="rId4" imgW="4673600" imgH="2552700" progId="Word.Document.12">
              <p:link updateAutomatic="1"/>
            </p:oleObj>
          </a:graphicData>
        </a:graphic>
      </p:graphicFrame>
      <p:sp>
        <p:nvSpPr>
          <p:cNvPr id="5" name="TextBox 4"/>
          <p:cNvSpPr txBox="1"/>
          <p:nvPr/>
        </p:nvSpPr>
        <p:spPr>
          <a:xfrm>
            <a:off x="1378587" y="6241948"/>
            <a:ext cx="7110040" cy="338554"/>
          </a:xfrm>
          <a:prstGeom prst="rect">
            <a:avLst/>
          </a:prstGeom>
          <a:noFill/>
        </p:spPr>
        <p:txBody>
          <a:bodyPr wrap="square" rtlCol="0">
            <a:spAutoFit/>
          </a:bodyPr>
          <a:lstStyle/>
          <a:p>
            <a:r>
              <a:rPr lang="en-US" sz="1600" dirty="0" smtClean="0"/>
              <a:t>Only countries with complete data sets are presented (</a:t>
            </a:r>
            <a:r>
              <a:rPr lang="en-US" sz="1600" dirty="0" err="1" smtClean="0"/>
              <a:t>n</a:t>
            </a:r>
            <a:r>
              <a:rPr lang="en-US" sz="1600" dirty="0" smtClean="0"/>
              <a:t>=64)</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dirty="0" smtClean="0"/>
              <a:t>Clubs &amp; Associations Index’s correlation with Inter-group Cohesion Index</a:t>
            </a:r>
            <a:br>
              <a:rPr lang="en-US" dirty="0" smtClean="0"/>
            </a:br>
            <a:endParaRPr lang="en-US" dirty="0"/>
          </a:p>
        </p:txBody>
      </p:sp>
      <p:pic>
        <p:nvPicPr>
          <p:cNvPr id="7" name="Content Placeholder 6" descr="Screen Shot 2011-12-12 at 1.21.16 PM.png"/>
          <p:cNvPicPr>
            <a:picLocks noGrp="1" noChangeAspect="1"/>
          </p:cNvPicPr>
          <p:nvPr>
            <p:ph idx="1"/>
          </p:nvPr>
        </p:nvPicPr>
        <p:blipFill>
          <a:blip r:embed="rId3"/>
          <a:srcRect t="-4400" b="-4400"/>
          <a:stretch>
            <a:fillRect/>
          </a:stretch>
        </p:blipFill>
        <p:spPr>
          <a:xfrm>
            <a:off x="1538132" y="1576923"/>
            <a:ext cx="5646880" cy="358515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Significant decline in the Inter-group </a:t>
            </a:r>
            <a:r>
              <a:rPr lang="en-US" dirty="0" smtClean="0"/>
              <a:t>Cohesion Index between 1995 and 2010. </a:t>
            </a:r>
          </a:p>
          <a:p>
            <a:r>
              <a:rPr lang="en-US" dirty="0" smtClean="0"/>
              <a:t>Some ‘regional’ differences in the timing of the downturn</a:t>
            </a:r>
          </a:p>
          <a:p>
            <a:r>
              <a:rPr lang="en-US" dirty="0" smtClean="0"/>
              <a:t>Greater </a:t>
            </a:r>
            <a:r>
              <a:rPr lang="en-US" dirty="0" err="1" smtClean="0"/>
              <a:t>resilliance</a:t>
            </a:r>
            <a:r>
              <a:rPr lang="en-US" dirty="0" smtClean="0"/>
              <a:t> in Cohesion scores and less impact on </a:t>
            </a:r>
            <a:r>
              <a:rPr lang="en-US" i="1" dirty="0" err="1" smtClean="0"/>
              <a:t>gdppc</a:t>
            </a:r>
            <a:r>
              <a:rPr lang="en-US" i="1" dirty="0" smtClean="0"/>
              <a:t> </a:t>
            </a:r>
            <a:r>
              <a:rPr lang="en-US" dirty="0" smtClean="0"/>
              <a:t>growth rates in the 1995 cohort even when controlling for initial </a:t>
            </a:r>
            <a:r>
              <a:rPr lang="en-US" i="1" dirty="0" err="1" smtClean="0"/>
              <a:t>gdppc</a:t>
            </a:r>
            <a:r>
              <a:rPr lang="en-US" i="1" dirty="0" smtClean="0"/>
              <a:t> </a:t>
            </a:r>
            <a:r>
              <a:rPr lang="en-US" dirty="0" smtClean="0"/>
              <a:t>levels  using two approaches</a:t>
            </a:r>
          </a:p>
          <a:p>
            <a:r>
              <a:rPr lang="en-US" dirty="0" smtClean="0"/>
              <a:t>‘varieties </a:t>
            </a:r>
            <a:r>
              <a:rPr lang="en-US" smtClean="0"/>
              <a:t>of capitalism’</a:t>
            </a:r>
          </a:p>
          <a:p>
            <a:r>
              <a:rPr lang="en-US" dirty="0" smtClean="0"/>
              <a:t>Small group solidarity as a response to structural insecurities</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post-peak change: </a:t>
            </a:r>
            <a:r>
              <a:rPr lang="en-US" i="1" dirty="0" err="1" smtClean="0"/>
              <a:t>gdppc</a:t>
            </a:r>
            <a:r>
              <a:rPr lang="en-US" dirty="0" smtClean="0"/>
              <a:t> </a:t>
            </a:r>
            <a:r>
              <a:rPr lang="en-US" dirty="0" err="1" smtClean="0"/>
              <a:t>vs</a:t>
            </a:r>
            <a:r>
              <a:rPr lang="en-US" dirty="0" smtClean="0"/>
              <a:t> Inter-group Cohesion – Lower Income</a:t>
            </a:r>
            <a:endParaRPr lang="en-US" dirty="0"/>
          </a:p>
        </p:txBody>
      </p:sp>
      <p:sp>
        <p:nvSpPr>
          <p:cNvPr id="3" name="Content Placeholder 2"/>
          <p:cNvSpPr>
            <a:spLocks noGrp="1"/>
          </p:cNvSpPr>
          <p:nvPr>
            <p:ph idx="1"/>
          </p:nvPr>
        </p:nvSpPr>
        <p:spPr/>
        <p:txBody>
          <a:bodyPr/>
          <a:lstStyle/>
          <a:p>
            <a:endParaRPr lang="en-US"/>
          </a:p>
        </p:txBody>
      </p:sp>
      <p:graphicFrame>
        <p:nvGraphicFramePr>
          <p:cNvPr id="28674" name="Object 2"/>
          <p:cNvGraphicFramePr>
            <a:graphicFrameLocks noChangeAspect="1"/>
          </p:cNvGraphicFramePr>
          <p:nvPr/>
        </p:nvGraphicFramePr>
        <p:xfrm>
          <a:off x="457199" y="901258"/>
          <a:ext cx="8378789" cy="5578270"/>
        </p:xfrm>
        <a:graphic>
          <a:graphicData uri="http://schemas.openxmlformats.org/presentationml/2006/ole">
            <p:oleObj spid="_x0000_s28674" name="Document" r:id="rId3" imgW="4673600" imgH="3111500" progId="Word.Document.12">
              <p:link updateAutomatic="1"/>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Socia</a:t>
            </a:r>
            <a:r>
              <a:rPr lang="en-US" dirty="0" smtClean="0"/>
              <a:t>l Cohesion?</a:t>
            </a:r>
            <a:endParaRPr lang="en-US" dirty="0"/>
          </a:p>
        </p:txBody>
      </p:sp>
      <p:sp>
        <p:nvSpPr>
          <p:cNvPr id="3" name="Content Placeholder 2"/>
          <p:cNvSpPr>
            <a:spLocks noGrp="1"/>
          </p:cNvSpPr>
          <p:nvPr>
            <p:ph idx="1"/>
          </p:nvPr>
        </p:nvSpPr>
        <p:spPr/>
        <p:txBody>
          <a:bodyPr/>
          <a:lstStyle/>
          <a:p>
            <a:pPr>
              <a:buNone/>
            </a:pPr>
            <a:r>
              <a:rPr lang="en-GB" dirty="0" smtClean="0"/>
              <a:t>“the ongoing process of developing a community of shared values, shared challenges and equal opportunity within Canada, based on a sense of trust, hope and reciprocity among all Canadians”</a:t>
            </a:r>
            <a:r>
              <a:rPr lang="en-US" dirty="0" smtClean="0"/>
              <a:t> </a:t>
            </a:r>
          </a:p>
          <a:p>
            <a:pPr>
              <a:buNone/>
            </a:pPr>
            <a:r>
              <a:rPr lang="en-US" dirty="0" smtClean="0"/>
              <a:t> 				</a:t>
            </a:r>
            <a:r>
              <a:rPr lang="en-GB" i="1" dirty="0" smtClean="0"/>
              <a:t>Policy Research Sub-Committee on Social </a:t>
            </a:r>
            <a:r>
              <a:rPr lang="en-GB" i="1" dirty="0" smtClean="0"/>
              <a:t>Cohesion</a:t>
            </a:r>
            <a:r>
              <a:rPr lang="en-US" i="1" dirty="0" smtClean="0"/>
              <a:t> (Canada)</a:t>
            </a:r>
          </a:p>
          <a:p>
            <a:pPr>
              <a:buNone/>
            </a:pPr>
            <a:endParaRPr lang="en-US" dirty="0" smtClean="0"/>
          </a:p>
          <a:p>
            <a:pPr>
              <a:buNone/>
            </a:pPr>
            <a:endParaRPr lang="en-US" dirty="0" smtClean="0"/>
          </a:p>
          <a:p>
            <a:pPr>
              <a:buNone/>
            </a:pPr>
            <a:r>
              <a:rPr lang="en-GB" dirty="0" smtClean="0"/>
              <a:t>“a set of social processes that help instil in individuals the sense of belonging to the same community and the feeling that they are recognised as members of that community”</a:t>
            </a:r>
            <a:r>
              <a:rPr lang="en-GB" dirty="0" smtClean="0"/>
              <a:t> </a:t>
            </a:r>
          </a:p>
          <a:p>
            <a:pPr>
              <a:buNone/>
            </a:pPr>
            <a:r>
              <a:rPr lang="en-GB" dirty="0" smtClean="0"/>
              <a:t>				</a:t>
            </a:r>
            <a:r>
              <a:rPr lang="en-GB" i="1" dirty="0" smtClean="0"/>
              <a:t>Commissariat </a:t>
            </a:r>
            <a:r>
              <a:rPr lang="en-GB" i="1" dirty="0" err="1" smtClean="0"/>
              <a:t>Général</a:t>
            </a:r>
            <a:r>
              <a:rPr lang="en-GB" i="1" dirty="0" smtClean="0"/>
              <a:t> du Plan</a:t>
            </a:r>
            <a:r>
              <a:rPr lang="en-GB" i="1" dirty="0" smtClean="0"/>
              <a:t> (France)</a:t>
            </a:r>
          </a:p>
          <a:p>
            <a:pPr>
              <a:buNone/>
            </a:pPr>
            <a:endParaRPr lang="en-GB" dirty="0" smtClean="0"/>
          </a:p>
          <a:p>
            <a:pPr>
              <a:buNone/>
            </a:pPr>
            <a:endParaRPr lang="en-GB" dirty="0" smtClean="0"/>
          </a:p>
          <a:p>
            <a:pPr>
              <a:buNone/>
            </a:pPr>
            <a:endParaRPr lang="en-GB" dirty="0" smtClean="0"/>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post-peak change: </a:t>
            </a:r>
            <a:r>
              <a:rPr lang="en-US" i="1" dirty="0" err="1" smtClean="0"/>
              <a:t>gdppc</a:t>
            </a:r>
            <a:r>
              <a:rPr lang="en-US" dirty="0" smtClean="0"/>
              <a:t> </a:t>
            </a:r>
            <a:r>
              <a:rPr lang="en-US" dirty="0" err="1" smtClean="0"/>
              <a:t>vs</a:t>
            </a:r>
            <a:r>
              <a:rPr lang="en-US" dirty="0" smtClean="0"/>
              <a:t> Inter-group Cohesion – Lower Middle Income</a:t>
            </a:r>
            <a:endParaRPr lang="en-US" dirty="0"/>
          </a:p>
        </p:txBody>
      </p:sp>
      <p:sp>
        <p:nvSpPr>
          <p:cNvPr id="3" name="Content Placeholder 2"/>
          <p:cNvSpPr>
            <a:spLocks noGrp="1"/>
          </p:cNvSpPr>
          <p:nvPr>
            <p:ph idx="1"/>
          </p:nvPr>
        </p:nvSpPr>
        <p:spPr/>
        <p:txBody>
          <a:bodyPr/>
          <a:lstStyle/>
          <a:p>
            <a:endParaRPr lang="en-US"/>
          </a:p>
        </p:txBody>
      </p:sp>
      <p:graphicFrame>
        <p:nvGraphicFramePr>
          <p:cNvPr id="34818" name="Object 2"/>
          <p:cNvGraphicFramePr>
            <a:graphicFrameLocks noChangeAspect="1"/>
          </p:cNvGraphicFramePr>
          <p:nvPr/>
        </p:nvGraphicFramePr>
        <p:xfrm>
          <a:off x="457200" y="901258"/>
          <a:ext cx="8413264" cy="5601222"/>
        </p:xfrm>
        <a:graphic>
          <a:graphicData uri="http://schemas.openxmlformats.org/presentationml/2006/ole">
            <p:oleObj spid="_x0000_s34818" name="Document" r:id="rId3" imgW="4673600" imgH="3111500" progId="Word.Document.12">
              <p:link updateAutomatic="1"/>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post-peak change: </a:t>
            </a:r>
            <a:r>
              <a:rPr lang="en-US" i="1" dirty="0" err="1" smtClean="0"/>
              <a:t>gdppc</a:t>
            </a:r>
            <a:r>
              <a:rPr lang="en-US" dirty="0" smtClean="0"/>
              <a:t> </a:t>
            </a:r>
            <a:r>
              <a:rPr lang="en-US" dirty="0" err="1" smtClean="0"/>
              <a:t>vs</a:t>
            </a:r>
            <a:r>
              <a:rPr lang="en-US" dirty="0" smtClean="0"/>
              <a:t> Inter-group Cohesion – Upper Middle Income</a:t>
            </a:r>
            <a:endParaRPr lang="en-US" dirty="0"/>
          </a:p>
        </p:txBody>
      </p:sp>
      <p:sp>
        <p:nvSpPr>
          <p:cNvPr id="3" name="Content Placeholder 2"/>
          <p:cNvSpPr>
            <a:spLocks noGrp="1"/>
          </p:cNvSpPr>
          <p:nvPr>
            <p:ph idx="1"/>
          </p:nvPr>
        </p:nvSpPr>
        <p:spPr/>
        <p:txBody>
          <a:bodyPr/>
          <a:lstStyle/>
          <a:p>
            <a:endParaRPr lang="en-US"/>
          </a:p>
        </p:txBody>
      </p:sp>
      <p:graphicFrame>
        <p:nvGraphicFramePr>
          <p:cNvPr id="35842" name="Object 2"/>
          <p:cNvGraphicFramePr>
            <a:graphicFrameLocks noChangeAspect="1"/>
          </p:cNvGraphicFramePr>
          <p:nvPr/>
        </p:nvGraphicFramePr>
        <p:xfrm>
          <a:off x="457200" y="901258"/>
          <a:ext cx="8429570" cy="5612078"/>
        </p:xfrm>
        <a:graphic>
          <a:graphicData uri="http://schemas.openxmlformats.org/presentationml/2006/ole">
            <p:oleObj spid="_x0000_s35842" name="Document" r:id="rId3" imgW="4673600" imgH="3111500" progId="Word.Document.12">
              <p:link updateAutomatic="1"/>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711200" y="1496873"/>
            <a:ext cx="1422400" cy="1754327"/>
          </a:xfrm>
          <a:prstGeom prst="rect">
            <a:avLst/>
          </a:prstGeom>
          <a:noFill/>
        </p:spPr>
        <p:txBody>
          <a:bodyPr wrap="square" rtlCol="0">
            <a:spAutoFit/>
          </a:bodyPr>
          <a:lstStyle/>
          <a:p>
            <a:pPr algn="r"/>
            <a:r>
              <a:rPr lang="en-US" dirty="0" smtClean="0"/>
              <a:t>Belonging</a:t>
            </a:r>
          </a:p>
          <a:p>
            <a:pPr algn="r"/>
            <a:r>
              <a:rPr lang="en-US" dirty="0" smtClean="0"/>
              <a:t>Inclusion</a:t>
            </a:r>
          </a:p>
          <a:p>
            <a:pPr algn="r"/>
            <a:r>
              <a:rPr lang="en-US" dirty="0" smtClean="0"/>
              <a:t>Participation</a:t>
            </a:r>
          </a:p>
          <a:p>
            <a:pPr algn="r"/>
            <a:r>
              <a:rPr lang="en-US" dirty="0" smtClean="0"/>
              <a:t>Recognition</a:t>
            </a:r>
          </a:p>
          <a:p>
            <a:pPr algn="r"/>
            <a:r>
              <a:rPr lang="en-US" dirty="0" smtClean="0"/>
              <a:t>Legitimacy</a:t>
            </a:r>
          </a:p>
          <a:p>
            <a:endParaRPr lang="en-US" dirty="0"/>
          </a:p>
        </p:txBody>
      </p:sp>
      <p:sp>
        <p:nvSpPr>
          <p:cNvPr id="6" name="TextBox 5"/>
          <p:cNvSpPr txBox="1"/>
          <p:nvPr/>
        </p:nvSpPr>
        <p:spPr>
          <a:xfrm>
            <a:off x="2286000" y="1496873"/>
            <a:ext cx="1905000" cy="1754327"/>
          </a:xfrm>
          <a:prstGeom prst="rect">
            <a:avLst/>
          </a:prstGeom>
          <a:noFill/>
        </p:spPr>
        <p:txBody>
          <a:bodyPr wrap="square" rtlCol="0">
            <a:spAutoFit/>
          </a:bodyPr>
          <a:lstStyle/>
          <a:p>
            <a:r>
              <a:rPr lang="en-US" dirty="0" smtClean="0"/>
              <a:t>Isolation</a:t>
            </a:r>
          </a:p>
          <a:p>
            <a:r>
              <a:rPr lang="en-US" dirty="0" smtClean="0"/>
              <a:t>Exclusion</a:t>
            </a:r>
          </a:p>
          <a:p>
            <a:r>
              <a:rPr lang="en-US" dirty="0" smtClean="0"/>
              <a:t>Non-involvement</a:t>
            </a:r>
          </a:p>
          <a:p>
            <a:r>
              <a:rPr lang="en-US" dirty="0" smtClean="0"/>
              <a:t>Rejection</a:t>
            </a:r>
          </a:p>
          <a:p>
            <a:r>
              <a:rPr lang="en-US" dirty="0" smtClean="0"/>
              <a:t>Illegitimacy</a:t>
            </a:r>
          </a:p>
          <a:p>
            <a:endParaRPr lang="en-US" dirty="0"/>
          </a:p>
        </p:txBody>
      </p:sp>
      <p:sp>
        <p:nvSpPr>
          <p:cNvPr id="7" name="TextBox 6"/>
          <p:cNvSpPr txBox="1"/>
          <p:nvPr/>
        </p:nvSpPr>
        <p:spPr>
          <a:xfrm>
            <a:off x="4610100" y="1496873"/>
            <a:ext cx="2133600" cy="1477328"/>
          </a:xfrm>
          <a:prstGeom prst="rect">
            <a:avLst/>
          </a:prstGeom>
          <a:noFill/>
        </p:spPr>
        <p:txBody>
          <a:bodyPr wrap="square" rtlCol="0">
            <a:spAutoFit/>
          </a:bodyPr>
          <a:lstStyle/>
          <a:p>
            <a:pPr algn="r"/>
            <a:r>
              <a:rPr lang="en-US" dirty="0" smtClean="0"/>
              <a:t>Common values</a:t>
            </a:r>
          </a:p>
          <a:p>
            <a:pPr algn="r"/>
            <a:r>
              <a:rPr lang="en-US" dirty="0" smtClean="0"/>
              <a:t>Social order</a:t>
            </a:r>
          </a:p>
          <a:p>
            <a:pPr algn="r"/>
            <a:r>
              <a:rPr lang="en-US" dirty="0" smtClean="0"/>
              <a:t>Social solidarity</a:t>
            </a:r>
          </a:p>
          <a:p>
            <a:pPr algn="r"/>
            <a:r>
              <a:rPr lang="en-US" dirty="0" smtClean="0"/>
              <a:t>Social networks</a:t>
            </a:r>
          </a:p>
          <a:p>
            <a:pPr algn="r"/>
            <a:r>
              <a:rPr lang="en-US" dirty="0" smtClean="0"/>
              <a:t>Place attachment</a:t>
            </a:r>
            <a:endParaRPr lang="en-US" dirty="0" smtClean="0"/>
          </a:p>
        </p:txBody>
      </p:sp>
      <p:sp>
        <p:nvSpPr>
          <p:cNvPr id="8" name="TextBox 7"/>
          <p:cNvSpPr txBox="1"/>
          <p:nvPr/>
        </p:nvSpPr>
        <p:spPr>
          <a:xfrm>
            <a:off x="6896100" y="1496873"/>
            <a:ext cx="2095500" cy="1754327"/>
          </a:xfrm>
          <a:prstGeom prst="rect">
            <a:avLst/>
          </a:prstGeom>
          <a:noFill/>
        </p:spPr>
        <p:txBody>
          <a:bodyPr wrap="square" rtlCol="0">
            <a:spAutoFit/>
          </a:bodyPr>
          <a:lstStyle/>
          <a:p>
            <a:r>
              <a:rPr lang="en-US" dirty="0" smtClean="0"/>
              <a:t>Civic culture</a:t>
            </a:r>
          </a:p>
          <a:p>
            <a:r>
              <a:rPr lang="en-US" dirty="0" smtClean="0"/>
              <a:t>Social control</a:t>
            </a:r>
          </a:p>
          <a:p>
            <a:r>
              <a:rPr lang="en-US" dirty="0" smtClean="0"/>
              <a:t>Wealth disparities</a:t>
            </a:r>
          </a:p>
          <a:p>
            <a:r>
              <a:rPr lang="en-US" dirty="0" smtClean="0"/>
              <a:t>Social capital</a:t>
            </a:r>
          </a:p>
          <a:p>
            <a:r>
              <a:rPr lang="en-US" dirty="0" smtClean="0"/>
              <a:t>Identity</a:t>
            </a:r>
          </a:p>
          <a:p>
            <a:endParaRPr lang="en-US" dirty="0"/>
          </a:p>
        </p:txBody>
      </p:sp>
      <p:sp>
        <p:nvSpPr>
          <p:cNvPr id="9" name="TextBox 8"/>
          <p:cNvSpPr txBox="1"/>
          <p:nvPr/>
        </p:nvSpPr>
        <p:spPr>
          <a:xfrm>
            <a:off x="2286000" y="3066534"/>
            <a:ext cx="1487832" cy="369332"/>
          </a:xfrm>
          <a:prstGeom prst="rect">
            <a:avLst/>
          </a:prstGeom>
          <a:noFill/>
        </p:spPr>
        <p:txBody>
          <a:bodyPr wrap="square" rtlCol="0">
            <a:spAutoFit/>
          </a:bodyPr>
          <a:lstStyle/>
          <a:p>
            <a:r>
              <a:rPr lang="en-US" i="1" dirty="0" smtClean="0"/>
              <a:t>Jenson (1998)</a:t>
            </a:r>
          </a:p>
        </p:txBody>
      </p:sp>
      <p:sp>
        <p:nvSpPr>
          <p:cNvPr id="10" name="TextBox 9"/>
          <p:cNvSpPr txBox="1"/>
          <p:nvPr/>
        </p:nvSpPr>
        <p:spPr>
          <a:xfrm>
            <a:off x="6172200" y="3066534"/>
            <a:ext cx="2971800" cy="369332"/>
          </a:xfrm>
          <a:prstGeom prst="rect">
            <a:avLst/>
          </a:prstGeom>
          <a:noFill/>
        </p:spPr>
        <p:txBody>
          <a:bodyPr wrap="square" rtlCol="0">
            <a:spAutoFit/>
          </a:bodyPr>
          <a:lstStyle/>
          <a:p>
            <a:r>
              <a:rPr lang="en-GB" i="1" dirty="0" smtClean="0"/>
              <a:t>Kearns and Forrest (2000) </a:t>
            </a:r>
            <a:endParaRPr lang="en-US" i="1" dirty="0" smtClean="0"/>
          </a:p>
        </p:txBody>
      </p:sp>
      <p:sp>
        <p:nvSpPr>
          <p:cNvPr id="11" name="TextBox 10"/>
          <p:cNvSpPr txBox="1"/>
          <p:nvPr/>
        </p:nvSpPr>
        <p:spPr>
          <a:xfrm>
            <a:off x="1026768" y="3770868"/>
            <a:ext cx="3938932" cy="646331"/>
          </a:xfrm>
          <a:prstGeom prst="rect">
            <a:avLst/>
          </a:prstGeom>
          <a:noFill/>
        </p:spPr>
        <p:txBody>
          <a:bodyPr wrap="square" rtlCol="0">
            <a:spAutoFit/>
          </a:bodyPr>
          <a:lstStyle/>
          <a:p>
            <a:r>
              <a:rPr lang="en-US" dirty="0" smtClean="0"/>
              <a:t>    Equality      Inequality</a:t>
            </a:r>
          </a:p>
          <a:p>
            <a:r>
              <a:rPr lang="en-GB" dirty="0" smtClean="0"/>
              <a:t>                        </a:t>
            </a:r>
            <a:r>
              <a:rPr lang="en-GB" i="1" dirty="0" err="1" smtClean="0"/>
              <a:t>Rajulton</a:t>
            </a:r>
            <a:r>
              <a:rPr lang="en-GB" i="1" dirty="0" smtClean="0"/>
              <a:t> </a:t>
            </a:r>
            <a:r>
              <a:rPr lang="en-GB" i="1" dirty="0" smtClean="0"/>
              <a:t>et al. (2007)</a:t>
            </a:r>
            <a:r>
              <a:rPr lang="en-GB" i="1" dirty="0" smtClean="0"/>
              <a:t>    </a:t>
            </a:r>
            <a:endParaRPr lang="en-US" i="1" dirty="0" smtClean="0"/>
          </a:p>
        </p:txBody>
      </p:sp>
      <p:sp>
        <p:nvSpPr>
          <p:cNvPr id="13" name="Rectangle 12"/>
          <p:cNvSpPr/>
          <p:nvPr/>
        </p:nvSpPr>
        <p:spPr>
          <a:xfrm>
            <a:off x="4610100" y="1496873"/>
            <a:ext cx="45719" cy="29203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GB" dirty="0" smtClean="0"/>
          </a:p>
          <a:p>
            <a:pPr>
              <a:buNone/>
            </a:pPr>
            <a:endParaRPr lang="en-GB" dirty="0" smtClean="0"/>
          </a:p>
          <a:p>
            <a:pPr>
              <a:buNone/>
            </a:pPr>
            <a:r>
              <a:rPr lang="en-GB" dirty="0" smtClean="0"/>
              <a:t>The ISS Inter-group Cohesion Index measures</a:t>
            </a:r>
          </a:p>
          <a:p>
            <a:pPr>
              <a:buNone/>
            </a:pPr>
            <a:endParaRPr lang="en-GB" dirty="0" smtClean="0"/>
          </a:p>
          <a:p>
            <a:pPr>
              <a:buNone/>
            </a:pPr>
            <a:r>
              <a:rPr lang="en-GB" dirty="0" smtClean="0"/>
              <a:t>“</a:t>
            </a:r>
            <a:r>
              <a:rPr lang="en-GB" dirty="0" smtClean="0"/>
              <a:t>the extent to which there is social cohesion between defined religious, ethnic, and linguistic groups, without degeneration into civil unrest or inter-group violence”</a:t>
            </a:r>
            <a:r>
              <a:rPr lang="en-US" dirty="0" smtClean="0"/>
              <a:t> </a:t>
            </a:r>
          </a:p>
          <a:p>
            <a:pPr>
              <a:buNone/>
            </a:pPr>
            <a:r>
              <a:rPr lang="en-US" dirty="0" smtClean="0"/>
              <a:t>				</a:t>
            </a:r>
            <a:r>
              <a:rPr lang="en-GB" i="1" dirty="0" smtClean="0"/>
              <a:t>Indices of Social Development: Project </a:t>
            </a:r>
            <a:r>
              <a:rPr lang="en-GB" i="1" dirty="0" smtClean="0"/>
              <a:t>Overview (2011)</a:t>
            </a:r>
            <a:endParaRPr lang="en-US" i="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Indicators:</a:t>
            </a:r>
          </a:p>
          <a:p>
            <a:pPr lvl="0"/>
            <a:r>
              <a:rPr lang="en-GB" dirty="0" smtClean="0"/>
              <a:t>Violent </a:t>
            </a:r>
            <a:r>
              <a:rPr lang="en-GB" dirty="0" smtClean="0"/>
              <a:t>Demonstration</a:t>
            </a:r>
            <a:endParaRPr lang="en-US" dirty="0" smtClean="0"/>
          </a:p>
          <a:p>
            <a:pPr lvl="0"/>
            <a:r>
              <a:rPr lang="en-GB" dirty="0" smtClean="0"/>
              <a:t>Deaths in </a:t>
            </a:r>
            <a:r>
              <a:rPr lang="en-GB" dirty="0" smtClean="0"/>
              <a:t>Conflict</a:t>
            </a:r>
            <a:endParaRPr lang="en-US" dirty="0" smtClean="0"/>
          </a:p>
          <a:p>
            <a:pPr lvl="0"/>
            <a:r>
              <a:rPr lang="en-GB" dirty="0" smtClean="0"/>
              <a:t>Inter</a:t>
            </a:r>
            <a:r>
              <a:rPr lang="en-GB" dirty="0" smtClean="0"/>
              <a:t>-group </a:t>
            </a:r>
            <a:r>
              <a:rPr lang="en-GB" dirty="0" smtClean="0"/>
              <a:t>Grievances</a:t>
            </a:r>
            <a:endParaRPr lang="en-US" dirty="0" smtClean="0"/>
          </a:p>
          <a:p>
            <a:pPr lvl="0"/>
            <a:r>
              <a:rPr lang="en-GB" dirty="0" smtClean="0"/>
              <a:t>Civil </a:t>
            </a:r>
            <a:r>
              <a:rPr lang="en-GB" dirty="0" smtClean="0"/>
              <a:t>Disorder</a:t>
            </a:r>
            <a:endParaRPr lang="en-US" dirty="0" smtClean="0"/>
          </a:p>
          <a:p>
            <a:pPr lvl="0"/>
            <a:r>
              <a:rPr lang="en-GB" dirty="0" smtClean="0"/>
              <a:t>Internal </a:t>
            </a:r>
            <a:r>
              <a:rPr lang="en-GB" dirty="0" smtClean="0"/>
              <a:t>Conflict</a:t>
            </a:r>
            <a:endParaRPr lang="en-US" dirty="0" smtClean="0"/>
          </a:p>
          <a:p>
            <a:pPr lvl="0"/>
            <a:r>
              <a:rPr lang="en-GB" dirty="0" smtClean="0"/>
              <a:t>Terrorism </a:t>
            </a:r>
            <a:r>
              <a:rPr lang="en-GB" dirty="0" smtClean="0"/>
              <a:t>Risk</a:t>
            </a:r>
            <a:endParaRPr lang="en-US" dirty="0" smtClean="0"/>
          </a:p>
          <a:p>
            <a:pPr lvl="0"/>
            <a:r>
              <a:rPr lang="en-GB" dirty="0" smtClean="0"/>
              <a:t>Minority Rebellion Score</a:t>
            </a:r>
            <a:endParaRPr lang="en-US" dirty="0" smtClean="0"/>
          </a:p>
          <a:p>
            <a:pPr lvl="0"/>
            <a:r>
              <a:rPr lang="en-GB" dirty="0" smtClean="0"/>
              <a:t>Log assassinations per log capita</a:t>
            </a:r>
            <a:endParaRPr lang="en-US" dirty="0" smtClean="0"/>
          </a:p>
          <a:p>
            <a:pPr lvl="0"/>
            <a:r>
              <a:rPr lang="en-GB" dirty="0" smtClean="0"/>
              <a:t>Log guerrilla acts per log capita</a:t>
            </a:r>
            <a:endParaRPr lang="en-US" dirty="0" smtClean="0"/>
          </a:p>
          <a:p>
            <a:pPr lvl="0"/>
            <a:r>
              <a:rPr lang="en-GB" dirty="0" smtClean="0"/>
              <a:t>Log riots per log capita</a:t>
            </a:r>
            <a:endParaRPr lang="en-US" dirty="0" smtClean="0"/>
          </a:p>
          <a:p>
            <a:pPr lvl="0"/>
            <a:r>
              <a:rPr lang="en-GB" dirty="0" smtClean="0"/>
              <a:t>Terrorism</a:t>
            </a:r>
            <a:endParaRPr lang="en-US" dirty="0" smtClean="0"/>
          </a:p>
          <a:p>
            <a:pPr lvl="0"/>
            <a:r>
              <a:rPr lang="en-GB" dirty="0" smtClean="0"/>
              <a:t>Log terrorist acts per log capita</a:t>
            </a:r>
            <a:endParaRPr lang="en-US" dirty="0" smtClean="0"/>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6241948"/>
            <a:ext cx="8229600" cy="325666"/>
          </a:xfrm>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aphicFrame>
        <p:nvGraphicFramePr>
          <p:cNvPr id="5122" name="Object 2"/>
          <p:cNvGraphicFramePr>
            <a:graphicFrameLocks noChangeAspect="1"/>
          </p:cNvGraphicFramePr>
          <p:nvPr/>
        </p:nvGraphicFramePr>
        <p:xfrm>
          <a:off x="1" y="574199"/>
          <a:ext cx="9144000" cy="5396359"/>
        </p:xfrm>
        <a:graphic>
          <a:graphicData uri="http://schemas.openxmlformats.org/presentationml/2006/ole">
            <p:oleObj spid="_x0000_s5122" name="Document" r:id="rId4" imgW="4673600" imgH="2476500" progId="Word.Document.12">
              <p:link updateAutomatic="1"/>
            </p:oleObj>
          </a:graphicData>
        </a:graphic>
      </p:graphicFrame>
      <p:sp>
        <p:nvSpPr>
          <p:cNvPr id="5" name="TextBox 4"/>
          <p:cNvSpPr txBox="1"/>
          <p:nvPr/>
        </p:nvSpPr>
        <p:spPr>
          <a:xfrm>
            <a:off x="1378587" y="6241948"/>
            <a:ext cx="7110040" cy="338554"/>
          </a:xfrm>
          <a:prstGeom prst="rect">
            <a:avLst/>
          </a:prstGeom>
          <a:noFill/>
        </p:spPr>
        <p:txBody>
          <a:bodyPr wrap="square" rtlCol="0">
            <a:spAutoFit/>
          </a:bodyPr>
          <a:lstStyle/>
          <a:p>
            <a:r>
              <a:rPr lang="en-US" sz="1600" dirty="0" smtClean="0"/>
              <a:t>Only countries with complete data sets are presented (</a:t>
            </a:r>
            <a:r>
              <a:rPr lang="en-US" sz="1600" dirty="0" err="1" smtClean="0"/>
              <a:t>n</a:t>
            </a:r>
            <a:r>
              <a:rPr lang="en-US" sz="1600" dirty="0" smtClean="0"/>
              <a:t>=96)</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Inter-group Cohesion</a:t>
            </a:r>
            <a:r>
              <a:rPr lang="en-US" dirty="0" smtClean="0"/>
              <a:t> Index Summary</a:t>
            </a:r>
            <a:endParaRPr lang="en-US" dirty="0"/>
          </a:p>
        </p:txBody>
      </p:sp>
      <p:sp>
        <p:nvSpPr>
          <p:cNvPr id="3" name="Content Placeholder 2"/>
          <p:cNvSpPr>
            <a:spLocks noGrp="1"/>
          </p:cNvSpPr>
          <p:nvPr>
            <p:ph idx="1"/>
          </p:nvPr>
        </p:nvSpPr>
        <p:spPr>
          <a:xfrm>
            <a:off x="1346023" y="901258"/>
            <a:ext cx="7340777" cy="5224906"/>
          </a:xfrm>
        </p:spPr>
        <p:txBody>
          <a:bodyPr/>
          <a:lstStyle/>
          <a:p>
            <a:pPr lvl="0">
              <a:buNone/>
            </a:pPr>
            <a:r>
              <a:rPr lang="en-GB" dirty="0" smtClean="0"/>
              <a:t> </a:t>
            </a:r>
          </a:p>
          <a:p>
            <a:pPr lvl="0">
              <a:buNone/>
            </a:pPr>
            <a:endParaRPr lang="en-GB" dirty="0" smtClean="0"/>
          </a:p>
          <a:p>
            <a:pPr lvl="0">
              <a:buNone/>
            </a:pPr>
            <a:endParaRPr lang="en-GB" dirty="0"/>
          </a:p>
          <a:p>
            <a:pPr lvl="0">
              <a:buNone/>
            </a:pPr>
            <a:r>
              <a:rPr lang="en-GB" dirty="0" smtClean="0"/>
              <a:t>                </a:t>
            </a:r>
            <a:r>
              <a:rPr lang="en-GB" dirty="0" err="1" smtClean="0"/>
              <a:t>Obs</a:t>
            </a:r>
            <a:r>
              <a:rPr lang="en-GB" dirty="0" smtClean="0"/>
              <a:t>        </a:t>
            </a:r>
            <a:r>
              <a:rPr lang="en-GB" dirty="0"/>
              <a:t>Mean   </a:t>
            </a:r>
            <a:r>
              <a:rPr lang="en-GB" dirty="0" smtClean="0"/>
              <a:t>   Std</a:t>
            </a:r>
            <a:r>
              <a:rPr lang="en-GB" dirty="0"/>
              <a:t>. Dev.      </a:t>
            </a:r>
            <a:r>
              <a:rPr lang="en-GB" dirty="0" smtClean="0"/>
              <a:t>      Min        </a:t>
            </a:r>
            <a:r>
              <a:rPr lang="en-GB" dirty="0"/>
              <a:t>Max</a:t>
            </a:r>
            <a:endParaRPr lang="en-US" dirty="0"/>
          </a:p>
          <a:p>
            <a:pPr>
              <a:buNone/>
            </a:pPr>
            <a:r>
              <a:rPr lang="en-GB" dirty="0"/>
              <a:t>1990       106    .5899623    .1009363   .0000000   .7447424</a:t>
            </a:r>
            <a:endParaRPr lang="en-US" dirty="0"/>
          </a:p>
          <a:p>
            <a:pPr>
              <a:buNone/>
            </a:pPr>
            <a:r>
              <a:rPr lang="en-GB" dirty="0"/>
              <a:t>1995       103    .6572793    .0919776   .3840644   .8023122</a:t>
            </a:r>
            <a:endParaRPr lang="en-US" dirty="0"/>
          </a:p>
          <a:p>
            <a:pPr>
              <a:buNone/>
            </a:pPr>
            <a:r>
              <a:rPr lang="en-GB" dirty="0"/>
              <a:t>2000       116    .5996492    .1341715   .2491713   .8744453</a:t>
            </a:r>
            <a:endParaRPr lang="en-US" dirty="0"/>
          </a:p>
          <a:p>
            <a:pPr>
              <a:buNone/>
            </a:pPr>
            <a:r>
              <a:rPr lang="en-GB" dirty="0"/>
              <a:t>2005       158    .6093794    .0760247   .3515432   .7420220</a:t>
            </a:r>
            <a:endParaRPr lang="en-US" dirty="0"/>
          </a:p>
          <a:p>
            <a:pPr>
              <a:buNone/>
            </a:pPr>
            <a:r>
              <a:rPr lang="en-GB" dirty="0"/>
              <a:t>2010       158    .5528531    .0854517   .0800696   .7008806</a:t>
            </a:r>
            <a:endParaRPr lang="en-US" dirty="0"/>
          </a:p>
          <a:p>
            <a:pPr>
              <a:buNone/>
            </a:pPr>
            <a:r>
              <a:rPr lang="en-GB" dirty="0"/>
              <a:t>                                </a:t>
            </a:r>
            <a:r>
              <a:rPr lang="en-GB" dirty="0" smtClean="0"/>
              <a:t> </a:t>
            </a:r>
          </a:p>
          <a:p>
            <a:pPr>
              <a:buNone/>
            </a:pPr>
            <a:r>
              <a:rPr lang="en-GB" sz="1600" dirty="0" smtClean="0"/>
              <a:t>Includes </a:t>
            </a:r>
            <a:r>
              <a:rPr lang="en-GB" sz="1600" dirty="0"/>
              <a:t>all countries with a score for that chronological data-point</a:t>
            </a:r>
            <a:endParaRPr lang="en-US" sz="1600"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ISDs</a:t>
            </a:r>
            <a:r>
              <a:rPr lang="en-US" dirty="0" smtClean="0"/>
              <a:t> Mean Scores Weighted by Country Population, 1990-2010</a:t>
            </a:r>
            <a:endParaRPr lang="en-US" dirty="0"/>
          </a:p>
        </p:txBody>
      </p:sp>
      <p:sp>
        <p:nvSpPr>
          <p:cNvPr id="3" name="Content Placeholder 2"/>
          <p:cNvSpPr>
            <a:spLocks noGrp="1"/>
          </p:cNvSpPr>
          <p:nvPr>
            <p:ph idx="1"/>
          </p:nvPr>
        </p:nvSpPr>
        <p:spPr/>
        <p:txBody>
          <a:bodyPr/>
          <a:lstStyle/>
          <a:p>
            <a:endParaRPr lang="en-US"/>
          </a:p>
        </p:txBody>
      </p:sp>
      <p:graphicFrame>
        <p:nvGraphicFramePr>
          <p:cNvPr id="15362" name="Object 2"/>
          <p:cNvGraphicFramePr>
            <a:graphicFrameLocks noChangeAspect="1"/>
          </p:cNvGraphicFramePr>
          <p:nvPr/>
        </p:nvGraphicFramePr>
        <p:xfrm>
          <a:off x="683866" y="1100967"/>
          <a:ext cx="8002934" cy="5328040"/>
        </p:xfrm>
        <a:graphic>
          <a:graphicData uri="http://schemas.openxmlformats.org/presentationml/2006/ole">
            <p:oleObj spid="_x0000_s15362" name="Document" r:id="rId4" imgW="4673600" imgH="3111500" progId="Word.Document.12">
              <p:link updateAutomatic="1"/>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5798</TotalTime>
  <Words>4587</Words>
  <Application>Microsoft Macintosh PowerPoint</Application>
  <PresentationFormat>On-screen Show (4:3)</PresentationFormat>
  <Paragraphs>326</Paragraphs>
  <Slides>31</Slides>
  <Notes>24</Notes>
  <HiddenSlides>0</HiddenSlides>
  <MMClips>0</MMClips>
  <ScaleCrop>false</ScaleCrop>
  <HeadingPairs>
    <vt:vector size="6" baseType="variant">
      <vt:variant>
        <vt:lpstr>Design Template</vt:lpstr>
      </vt:variant>
      <vt:variant>
        <vt:i4>1</vt:i4>
      </vt:variant>
      <vt:variant>
        <vt:lpstr>Links</vt:lpstr>
      </vt:variant>
      <vt:variant>
        <vt:i4>21</vt:i4>
      </vt:variant>
      <vt:variant>
        <vt:lpstr>Slide Titles</vt:lpstr>
      </vt:variant>
      <vt:variant>
        <vt:i4>31</vt:i4>
      </vt:variant>
    </vt:vector>
  </HeadingPairs>
  <TitlesOfParts>
    <vt:vector size="53" baseType="lpstr">
      <vt:lpstr>Office Theme</vt:lpstr>
      <vt:lpstr>Macintosh HD:Users:ylh:Documents:My DocsToGo:my RP:_ISD:_ISD Conference 2011:ISD structural processes v3.doc!OLE_LINK2</vt:lpstr>
      <vt:lpstr>Macintosh HD:Users:ylh:Documents:My DocsToGo:my RP:_ISD:_ISD Conference 2011:ISD structural processes v3.doc!OLE_LINK3</vt:lpstr>
      <vt:lpstr>Macintosh HD:Users:ylh:Documents:My DocsToGo:my RP:_ISD:_ISD Conference 2011:ISD structural processes v3.doc!OLE_LINK4</vt:lpstr>
      <vt:lpstr>Macintosh HD:Users:ylh:Documents:My DocsToGo:my RP:_ISD:_ISD Conference 2011:ISD structural processes v3.doc!OLE_LINK8</vt:lpstr>
      <vt:lpstr>Macintosh HD:Users:ylh:Documents:My DocsToGo:my RP:_ISD:_ISD Conference 2011:ISD structural processes v3.doc!OLE_LINK9</vt:lpstr>
      <vt:lpstr>Macintosh HD:Users:ylh:Documents:My DocsToGo:my RP:_ISD:_ISD Conference 2011:ISD structural processes v3.doc!OLE_LINK10</vt:lpstr>
      <vt:lpstr>Macintosh HD:Users:ylh:Documents:My DocsToGo:my RP:_ISD:_ISD Conference 2011:ISD structural processes v3.doc!OLE_LINK11</vt:lpstr>
      <vt:lpstr>Macintosh HD:Users:ylh:Documents:My DocsToGo:my RP:_ISD:_ISD Conference 2011:ISD structural processes v3.doc!OLE_LINK12</vt:lpstr>
      <vt:lpstr>Macintosh HD:Users:ylh:Documents:My DocsToGo:my RP:_ISD:_ISD Conference 2011:ISD structural processes v3.doc!OLE_LINK13</vt:lpstr>
      <vt:lpstr>Macintosh HD:Users:ylh:Documents:My DocsToGo:my RP:_ISD:_ISD Conference 2011:ISD structural processes v3.doc!OLE_LINK14</vt:lpstr>
      <vt:lpstr>Macintosh HD:Users:ylh:Documents:My DocsToGo:my RP:_ISD:_ISD Conference 2011:ISD structural processes v3.doc!OLE_LINK15</vt:lpstr>
      <vt:lpstr>Macintosh HD:Users:ylh:Documents:My DocsToGo:my RP:_ISD:_ISD Conference 2011:ISD structural processes v3.doc!OLE_LINK5</vt:lpstr>
      <vt:lpstr>Macintosh HD:Users:ylh:Documents:My DocsToGo:my RP:_ISD:_ISD Conference 2011:ISD structural processes v3.doc!OLE_LINK4</vt:lpstr>
      <vt:lpstr>Macintosh HD:Users:ylh:Documents:My DocsToGo:my RP:_ISD:_ISD Conference 2011:ISD structural processes v3.doc!OLE_LINK6</vt:lpstr>
      <vt:lpstr>Macintosh HD:Users:ylh:Documents:My DocsToGo:my RP:_ISD:_ISD Conference 2011:ISD structural processes v3.doc!OLE_LINK7</vt:lpstr>
      <vt:lpstr>Macintosh HD:Users:ylh:Documents:My DocsToGo:my RP:_ISD:_ISD Conference 2011:ISD structural processes v3.doc!OLE_LINK20</vt:lpstr>
      <vt:lpstr>Macintosh HD:Users:ylh:Documents:My DocsToGo:my RP:_ISD:_ISD Conference 2011:ISD structural processes v3.doc!OLE_LINK16</vt:lpstr>
      <vt:lpstr>Macintosh HD:Users:ylh:Documents:My DocsToGo:my RP:_ISD:_ISD Conference 2011:ISD structural processes v3.doc!OLE_LINK17</vt:lpstr>
      <vt:lpstr>Macintosh HD:Users:ylh:Documents:My DocsToGo:my RP:_ISD:_ISD Conference 2011:ISD structural processes v3.doc!OLE_LINK19</vt:lpstr>
      <vt:lpstr>Macintosh HD:Users:ylh:Documents:My DocsToGo:my RP:_ISD:_ISD Conference 2011:ISD structural processes v3.doc!OLE_LINK2</vt:lpstr>
      <vt:lpstr>Macintosh HD:Users:ylh:Documents:My DocsToGo:my RP:_ISD:_ISD Conference 2011:ISD structural processes v4.doc!OLE_LINK63</vt:lpstr>
      <vt:lpstr>Tracking Structural Development Processes through the Inter-group Cohesion Index</vt:lpstr>
      <vt:lpstr>Slide 2</vt:lpstr>
      <vt:lpstr>What is Social Cohesion?</vt:lpstr>
      <vt:lpstr>Multi-dimensional</vt:lpstr>
      <vt:lpstr>Slide 5</vt:lpstr>
      <vt:lpstr>Slide 6</vt:lpstr>
      <vt:lpstr>Slide 7</vt:lpstr>
      <vt:lpstr>Inter-group Cohesion Index Summary</vt:lpstr>
      <vt:lpstr>ISDs Mean Scores Weighted by Country Population, 1990-2010</vt:lpstr>
      <vt:lpstr>Slide 10</vt:lpstr>
      <vt:lpstr>Slide 11</vt:lpstr>
      <vt:lpstr>Adverse events and the onset and depth of declines</vt:lpstr>
      <vt:lpstr>Low Income Group</vt:lpstr>
      <vt:lpstr>Lower Middle Income Group</vt:lpstr>
      <vt:lpstr>Upper Middle Income Group</vt:lpstr>
      <vt:lpstr>High Income Group</vt:lpstr>
      <vt:lpstr>10 Year Change</vt:lpstr>
      <vt:lpstr>Average 10 Year Change post-‘peak’</vt:lpstr>
      <vt:lpstr>Slide 19</vt:lpstr>
      <vt:lpstr>Slide 20</vt:lpstr>
      <vt:lpstr>Slide 21</vt:lpstr>
      <vt:lpstr>10 post-peak change: gdppc vs Inter-group Cohesion – High Income</vt:lpstr>
      <vt:lpstr>10 year change (2000-2010): gdppc vs Inter-group Cohesion – Upper Income</vt:lpstr>
      <vt:lpstr>Slide 24</vt:lpstr>
      <vt:lpstr> Clubs &amp; Associations Index’s correlation with Inter-group Cohesion Index </vt:lpstr>
      <vt:lpstr>Conclusion</vt:lpstr>
      <vt:lpstr>Slide 27</vt:lpstr>
      <vt:lpstr>Slide 28</vt:lpstr>
      <vt:lpstr>10 post-peak change: gdppc vs Inter-group Cohesion – Lower Income</vt:lpstr>
      <vt:lpstr>10 post-peak change: gdppc vs Inter-group Cohesion – Lower Middle Income</vt:lpstr>
      <vt:lpstr>10 post-peak change: gdppc vs Inter-group Cohesion – Upper Middle Income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Structural Development Processes through the Inter-group Cohesion Index</dc:title>
  <dc:creator>Yih Lerh Huang</dc:creator>
  <cp:lastModifiedBy>Yih Lerh Huang</cp:lastModifiedBy>
  <cp:revision>16</cp:revision>
  <dcterms:created xsi:type="dcterms:W3CDTF">2011-12-11T02:26:31Z</dcterms:created>
  <dcterms:modified xsi:type="dcterms:W3CDTF">2011-12-14T07:17:29Z</dcterms:modified>
</cp:coreProperties>
</file>